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2" r:id="rId8"/>
    <p:sldId id="266" r:id="rId9"/>
    <p:sldId id="271" r:id="rId10"/>
    <p:sldId id="263" r:id="rId11"/>
    <p:sldId id="267" r:id="rId12"/>
    <p:sldId id="268" r:id="rId13"/>
    <p:sldId id="269"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32102-4525-4110-BCCE-CF4195AB3471}" v="34" dt="2021-06-02T23:49:13.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ra maged" userId="eaf0989e9486ad24" providerId="LiveId" clId="{F1132102-4525-4110-BCCE-CF4195AB3471}"/>
    <pc:docChg chg="custSel delSld modSld">
      <pc:chgData name="moura maged" userId="eaf0989e9486ad24" providerId="LiveId" clId="{F1132102-4525-4110-BCCE-CF4195AB3471}" dt="2021-06-02T23:50:30.857" v="170" actId="2696"/>
      <pc:docMkLst>
        <pc:docMk/>
      </pc:docMkLst>
      <pc:sldChg chg="modSp mod">
        <pc:chgData name="moura maged" userId="eaf0989e9486ad24" providerId="LiveId" clId="{F1132102-4525-4110-BCCE-CF4195AB3471}" dt="2021-06-02T23:46:31.618" v="35" actId="20577"/>
        <pc:sldMkLst>
          <pc:docMk/>
          <pc:sldMk cId="15451844" sldId="256"/>
        </pc:sldMkLst>
        <pc:spChg chg="mod">
          <ac:chgData name="moura maged" userId="eaf0989e9486ad24" providerId="LiveId" clId="{F1132102-4525-4110-BCCE-CF4195AB3471}" dt="2021-06-02T23:46:31.618" v="35" actId="20577"/>
          <ac:spMkLst>
            <pc:docMk/>
            <pc:sldMk cId="15451844" sldId="256"/>
            <ac:spMk id="2" creationId="{01FA2171-131B-45BD-9E03-86F86B5A5E62}"/>
          </ac:spMkLst>
        </pc:spChg>
        <pc:spChg chg="mod">
          <ac:chgData name="moura maged" userId="eaf0989e9486ad24" providerId="LiveId" clId="{F1132102-4525-4110-BCCE-CF4195AB3471}" dt="2021-06-02T00:25:23.168" v="29" actId="20577"/>
          <ac:spMkLst>
            <pc:docMk/>
            <pc:sldMk cId="15451844" sldId="256"/>
            <ac:spMk id="3" creationId="{53E8837D-6281-439C-85CE-58E93CE80A7C}"/>
          </ac:spMkLst>
        </pc:spChg>
      </pc:sldChg>
      <pc:sldChg chg="modSp del mod">
        <pc:chgData name="moura maged" userId="eaf0989e9486ad24" providerId="LiveId" clId="{F1132102-4525-4110-BCCE-CF4195AB3471}" dt="2021-06-02T23:50:30.857" v="170" actId="2696"/>
        <pc:sldMkLst>
          <pc:docMk/>
          <pc:sldMk cId="4038021722" sldId="261"/>
        </pc:sldMkLst>
        <pc:graphicFrameChg chg="mod">
          <ac:chgData name="moura maged" userId="eaf0989e9486ad24" providerId="LiveId" clId="{F1132102-4525-4110-BCCE-CF4195AB3471}" dt="2021-06-02T23:50:06.488" v="149" actId="1076"/>
          <ac:graphicFrameMkLst>
            <pc:docMk/>
            <pc:sldMk cId="4038021722" sldId="261"/>
            <ac:graphicFrameMk id="6" creationId="{93F33231-56DD-4FF2-8896-06EF6B6A806E}"/>
          </ac:graphicFrameMkLst>
        </pc:graphicFrameChg>
      </pc:sldChg>
      <pc:sldChg chg="modSp mod">
        <pc:chgData name="moura maged" userId="eaf0989e9486ad24" providerId="LiveId" clId="{F1132102-4525-4110-BCCE-CF4195AB3471}" dt="2021-06-02T23:48:52.146" v="106" actId="20577"/>
        <pc:sldMkLst>
          <pc:docMk/>
          <pc:sldMk cId="1432183061" sldId="262"/>
        </pc:sldMkLst>
        <pc:spChg chg="mod">
          <ac:chgData name="moura maged" userId="eaf0989e9486ad24" providerId="LiveId" clId="{F1132102-4525-4110-BCCE-CF4195AB3471}" dt="2021-06-02T23:47:34.286" v="56" actId="20577"/>
          <ac:spMkLst>
            <pc:docMk/>
            <pc:sldMk cId="1432183061" sldId="262"/>
            <ac:spMk id="4" creationId="{1E5ED635-50BA-473A-AE24-D1D557ED95FB}"/>
          </ac:spMkLst>
        </pc:spChg>
        <pc:spChg chg="mod">
          <ac:chgData name="moura maged" userId="eaf0989e9486ad24" providerId="LiveId" clId="{F1132102-4525-4110-BCCE-CF4195AB3471}" dt="2021-06-02T23:47:45.987" v="66" actId="20577"/>
          <ac:spMkLst>
            <pc:docMk/>
            <pc:sldMk cId="1432183061" sldId="262"/>
            <ac:spMk id="5" creationId="{F17F409B-9539-460F-B6DA-C3299515A4F6}"/>
          </ac:spMkLst>
        </pc:spChg>
        <pc:spChg chg="mod">
          <ac:chgData name="moura maged" userId="eaf0989e9486ad24" providerId="LiveId" clId="{F1132102-4525-4110-BCCE-CF4195AB3471}" dt="2021-06-02T23:48:01.805" v="76" actId="20577"/>
          <ac:spMkLst>
            <pc:docMk/>
            <pc:sldMk cId="1432183061" sldId="262"/>
            <ac:spMk id="6" creationId="{67320ADE-A129-4D78-BF22-2F236B72906F}"/>
          </ac:spMkLst>
        </pc:spChg>
        <pc:spChg chg="mod">
          <ac:chgData name="moura maged" userId="eaf0989e9486ad24" providerId="LiveId" clId="{F1132102-4525-4110-BCCE-CF4195AB3471}" dt="2021-06-02T23:48:16.236" v="86" actId="20577"/>
          <ac:spMkLst>
            <pc:docMk/>
            <pc:sldMk cId="1432183061" sldId="262"/>
            <ac:spMk id="7" creationId="{00954668-9606-4DBF-981C-EBC4EBD07429}"/>
          </ac:spMkLst>
        </pc:spChg>
        <pc:spChg chg="mod">
          <ac:chgData name="moura maged" userId="eaf0989e9486ad24" providerId="LiveId" clId="{F1132102-4525-4110-BCCE-CF4195AB3471}" dt="2021-06-02T23:48:35.218" v="97" actId="20577"/>
          <ac:spMkLst>
            <pc:docMk/>
            <pc:sldMk cId="1432183061" sldId="262"/>
            <ac:spMk id="8" creationId="{93E42FA5-D493-44B3-9C48-E6DD4CD43B3E}"/>
          </ac:spMkLst>
        </pc:spChg>
        <pc:spChg chg="mod">
          <ac:chgData name="moura maged" userId="eaf0989e9486ad24" providerId="LiveId" clId="{F1132102-4525-4110-BCCE-CF4195AB3471}" dt="2021-06-02T23:48:52.146" v="106" actId="20577"/>
          <ac:spMkLst>
            <pc:docMk/>
            <pc:sldMk cId="1432183061" sldId="262"/>
            <ac:spMk id="9" creationId="{9FFCC574-A41D-41AA-AAB1-818A24940E00}"/>
          </ac:spMkLst>
        </pc:spChg>
      </pc:sldChg>
      <pc:sldChg chg="modSp mod">
        <pc:chgData name="moura maged" userId="eaf0989e9486ad24" providerId="LiveId" clId="{F1132102-4525-4110-BCCE-CF4195AB3471}" dt="2021-06-02T23:50:26.320" v="169" actId="20577"/>
        <pc:sldMkLst>
          <pc:docMk/>
          <pc:sldMk cId="13112399" sldId="266"/>
        </pc:sldMkLst>
        <pc:spChg chg="mod">
          <ac:chgData name="moura maged" userId="eaf0989e9486ad24" providerId="LiveId" clId="{F1132102-4525-4110-BCCE-CF4195AB3471}" dt="2021-06-02T23:49:12.247" v="117" actId="20577"/>
          <ac:spMkLst>
            <pc:docMk/>
            <pc:sldMk cId="13112399" sldId="266"/>
            <ac:spMk id="4" creationId="{9C35F3C7-ED10-4532-992B-C221DECE105C}"/>
          </ac:spMkLst>
        </pc:spChg>
        <pc:spChg chg="mod">
          <ac:chgData name="moura maged" userId="eaf0989e9486ad24" providerId="LiveId" clId="{F1132102-4525-4110-BCCE-CF4195AB3471}" dt="2021-06-02T23:49:30.235" v="133" actId="20577"/>
          <ac:spMkLst>
            <pc:docMk/>
            <pc:sldMk cId="13112399" sldId="266"/>
            <ac:spMk id="5" creationId="{2D3DF9E8-59DC-4547-8038-884DFDD9367C}"/>
          </ac:spMkLst>
        </pc:spChg>
        <pc:spChg chg="mod">
          <ac:chgData name="moura maged" userId="eaf0989e9486ad24" providerId="LiveId" clId="{F1132102-4525-4110-BCCE-CF4195AB3471}" dt="2021-06-02T23:49:50.209" v="144" actId="20577"/>
          <ac:spMkLst>
            <pc:docMk/>
            <pc:sldMk cId="13112399" sldId="266"/>
            <ac:spMk id="6" creationId="{2BA9D097-0889-49FE-9ABE-49708AF08180}"/>
          </ac:spMkLst>
        </pc:spChg>
        <pc:spChg chg="mod">
          <ac:chgData name="moura maged" userId="eaf0989e9486ad24" providerId="LiveId" clId="{F1132102-4525-4110-BCCE-CF4195AB3471}" dt="2021-06-02T23:50:15.983" v="159" actId="20577"/>
          <ac:spMkLst>
            <pc:docMk/>
            <pc:sldMk cId="13112399" sldId="266"/>
            <ac:spMk id="7" creationId="{20C8EE5C-BEAE-4FA2-B4EE-20EEA7EF1FCC}"/>
          </ac:spMkLst>
        </pc:spChg>
        <pc:spChg chg="mod">
          <ac:chgData name="moura maged" userId="eaf0989e9486ad24" providerId="LiveId" clId="{F1132102-4525-4110-BCCE-CF4195AB3471}" dt="2021-06-02T23:50:26.320" v="169" actId="20577"/>
          <ac:spMkLst>
            <pc:docMk/>
            <pc:sldMk cId="13112399" sldId="266"/>
            <ac:spMk id="8" creationId="{A6F4052E-26AC-49A3-80A5-DA7EEC5E4418}"/>
          </ac:spMkLst>
        </pc:spChg>
        <pc:picChg chg="mod">
          <ac:chgData name="moura maged" userId="eaf0989e9486ad24" providerId="LiveId" clId="{F1132102-4525-4110-BCCE-CF4195AB3471}" dt="2021-06-02T23:49:13.317" v="118" actId="1076"/>
          <ac:picMkLst>
            <pc:docMk/>
            <pc:sldMk cId="13112399" sldId="266"/>
            <ac:picMk id="3076" creationId="{86D58E6A-A83A-4622-BAA8-8A8A4C3E806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CEB3E1-6F66-4C85-BE01-3566C7B2926C}"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CBED9098-5713-4A48-97AB-9A6D760530A8}">
      <dgm:prSet/>
      <dgm:spPr/>
      <dgm:t>
        <a:bodyPr/>
        <a:lstStyle/>
        <a:p>
          <a:r>
            <a:rPr lang="en-US"/>
            <a:t>Ligands 1, 4, 5, 7, 8, 9, 10, and 11 all have a category of 1 for Human Intestinal Absorption (HIA). This means that these compounds are predicted to be from the GI tract into the general circulation. </a:t>
          </a:r>
        </a:p>
      </dgm:t>
    </dgm:pt>
    <dgm:pt modelId="{13EFE640-1503-4AA6-B73B-8471CF388593}" type="parTrans" cxnId="{893A7B58-632B-489B-A478-FD895355461C}">
      <dgm:prSet/>
      <dgm:spPr/>
      <dgm:t>
        <a:bodyPr/>
        <a:lstStyle/>
        <a:p>
          <a:endParaRPr lang="en-US"/>
        </a:p>
      </dgm:t>
    </dgm:pt>
    <dgm:pt modelId="{C2513DC6-E906-4638-A6DB-8BDD9106EAD0}" type="sibTrans" cxnId="{893A7B58-632B-489B-A478-FD895355461C}">
      <dgm:prSet/>
      <dgm:spPr/>
      <dgm:t>
        <a:bodyPr/>
        <a:lstStyle/>
        <a:p>
          <a:endParaRPr lang="en-US"/>
        </a:p>
      </dgm:t>
    </dgm:pt>
    <dgm:pt modelId="{91EB7673-B216-4BB1-BF55-3B27DC24EE25}">
      <dgm:prSet/>
      <dgm:spPr/>
      <dgm:t>
        <a:bodyPr/>
        <a:lstStyle/>
        <a:p>
          <a:r>
            <a:rPr lang="en-US"/>
            <a:t>Ligands 1, 2, 3, 5, 6, 7, 8, 9, 10, and 11 all have a category of 0 for Ames Mutagenicity which shows they are not carcinogenic. </a:t>
          </a:r>
        </a:p>
      </dgm:t>
    </dgm:pt>
    <dgm:pt modelId="{D687404F-AFB8-48BA-AAD0-BAF3B5DC5C17}" type="parTrans" cxnId="{7AE077C0-C1FC-4651-BA25-47D9DCD6B6AA}">
      <dgm:prSet/>
      <dgm:spPr/>
      <dgm:t>
        <a:bodyPr/>
        <a:lstStyle/>
        <a:p>
          <a:endParaRPr lang="en-US"/>
        </a:p>
      </dgm:t>
    </dgm:pt>
    <dgm:pt modelId="{1D154B25-15EA-4F7F-A926-A64C69257210}" type="sibTrans" cxnId="{7AE077C0-C1FC-4651-BA25-47D9DCD6B6AA}">
      <dgm:prSet/>
      <dgm:spPr/>
      <dgm:t>
        <a:bodyPr/>
        <a:lstStyle/>
        <a:p>
          <a:endParaRPr lang="en-US"/>
        </a:p>
      </dgm:t>
    </dgm:pt>
    <dgm:pt modelId="{3F8FA3F2-20C1-4202-9F35-30DE9C9F76D3}">
      <dgm:prSet/>
      <dgm:spPr/>
      <dgm:t>
        <a:bodyPr/>
        <a:lstStyle/>
        <a:p>
          <a:r>
            <a:rPr lang="en-US"/>
            <a:t>Ligands 1, 5, 7, 8, 9, 10, and 11 are successful because they both have a category of 1 for HIA and a category of 0 for mutagenicity. </a:t>
          </a:r>
        </a:p>
      </dgm:t>
    </dgm:pt>
    <dgm:pt modelId="{F17F19EF-59F8-4105-8982-AF68CED8AE94}" type="parTrans" cxnId="{F9AFDB21-1198-403B-8EA2-C1FCD48267D4}">
      <dgm:prSet/>
      <dgm:spPr/>
      <dgm:t>
        <a:bodyPr/>
        <a:lstStyle/>
        <a:p>
          <a:endParaRPr lang="en-US"/>
        </a:p>
      </dgm:t>
    </dgm:pt>
    <dgm:pt modelId="{B4F01E05-3DAC-4D72-A1ED-ADD24D7D270E}" type="sibTrans" cxnId="{F9AFDB21-1198-403B-8EA2-C1FCD48267D4}">
      <dgm:prSet/>
      <dgm:spPr/>
      <dgm:t>
        <a:bodyPr/>
        <a:lstStyle/>
        <a:p>
          <a:endParaRPr lang="en-US"/>
        </a:p>
      </dgm:t>
    </dgm:pt>
    <dgm:pt modelId="{0BDD4B8F-E018-4144-9C9E-047522CD1B42}" type="pres">
      <dgm:prSet presAssocID="{74CEB3E1-6F66-4C85-BE01-3566C7B2926C}" presName="vert0" presStyleCnt="0">
        <dgm:presLayoutVars>
          <dgm:dir/>
          <dgm:animOne val="branch"/>
          <dgm:animLvl val="lvl"/>
        </dgm:presLayoutVars>
      </dgm:prSet>
      <dgm:spPr/>
    </dgm:pt>
    <dgm:pt modelId="{83BE0E2F-87C6-4734-9172-131EC0191AD7}" type="pres">
      <dgm:prSet presAssocID="{CBED9098-5713-4A48-97AB-9A6D760530A8}" presName="thickLine" presStyleLbl="alignNode1" presStyleIdx="0" presStyleCnt="3"/>
      <dgm:spPr/>
    </dgm:pt>
    <dgm:pt modelId="{70B57A27-9E3D-4D6D-968E-D60D7DDD9A3C}" type="pres">
      <dgm:prSet presAssocID="{CBED9098-5713-4A48-97AB-9A6D760530A8}" presName="horz1" presStyleCnt="0"/>
      <dgm:spPr/>
    </dgm:pt>
    <dgm:pt modelId="{00524E81-B415-4060-AE5B-01EA1139CFBC}" type="pres">
      <dgm:prSet presAssocID="{CBED9098-5713-4A48-97AB-9A6D760530A8}" presName="tx1" presStyleLbl="revTx" presStyleIdx="0" presStyleCnt="3"/>
      <dgm:spPr/>
    </dgm:pt>
    <dgm:pt modelId="{FE9E2EDA-3CD1-4A22-AA4A-8B62EF15E6CA}" type="pres">
      <dgm:prSet presAssocID="{CBED9098-5713-4A48-97AB-9A6D760530A8}" presName="vert1" presStyleCnt="0"/>
      <dgm:spPr/>
    </dgm:pt>
    <dgm:pt modelId="{C3204B21-7D28-45BD-9ABD-B7A94C8A20A5}" type="pres">
      <dgm:prSet presAssocID="{91EB7673-B216-4BB1-BF55-3B27DC24EE25}" presName="thickLine" presStyleLbl="alignNode1" presStyleIdx="1" presStyleCnt="3"/>
      <dgm:spPr/>
    </dgm:pt>
    <dgm:pt modelId="{9E794BF5-77DA-4531-8625-A1477CFF5AD6}" type="pres">
      <dgm:prSet presAssocID="{91EB7673-B216-4BB1-BF55-3B27DC24EE25}" presName="horz1" presStyleCnt="0"/>
      <dgm:spPr/>
    </dgm:pt>
    <dgm:pt modelId="{BA4AE96B-0FDD-4E14-8493-47945B890C2C}" type="pres">
      <dgm:prSet presAssocID="{91EB7673-B216-4BB1-BF55-3B27DC24EE25}" presName="tx1" presStyleLbl="revTx" presStyleIdx="1" presStyleCnt="3"/>
      <dgm:spPr/>
    </dgm:pt>
    <dgm:pt modelId="{3914C30F-C3ED-4E62-91E0-9B88EDBF0B58}" type="pres">
      <dgm:prSet presAssocID="{91EB7673-B216-4BB1-BF55-3B27DC24EE25}" presName="vert1" presStyleCnt="0"/>
      <dgm:spPr/>
    </dgm:pt>
    <dgm:pt modelId="{3D472AD2-8A26-41BD-849A-B47106E2A023}" type="pres">
      <dgm:prSet presAssocID="{3F8FA3F2-20C1-4202-9F35-30DE9C9F76D3}" presName="thickLine" presStyleLbl="alignNode1" presStyleIdx="2" presStyleCnt="3"/>
      <dgm:spPr/>
    </dgm:pt>
    <dgm:pt modelId="{253807C3-9EC6-4830-A4A5-B62224643D99}" type="pres">
      <dgm:prSet presAssocID="{3F8FA3F2-20C1-4202-9F35-30DE9C9F76D3}" presName="horz1" presStyleCnt="0"/>
      <dgm:spPr/>
    </dgm:pt>
    <dgm:pt modelId="{0BAE379D-CB79-42CA-9542-2323212BE9EB}" type="pres">
      <dgm:prSet presAssocID="{3F8FA3F2-20C1-4202-9F35-30DE9C9F76D3}" presName="tx1" presStyleLbl="revTx" presStyleIdx="2" presStyleCnt="3"/>
      <dgm:spPr/>
    </dgm:pt>
    <dgm:pt modelId="{8FC3C6D4-18DC-4654-B0C3-5977CF3B9C38}" type="pres">
      <dgm:prSet presAssocID="{3F8FA3F2-20C1-4202-9F35-30DE9C9F76D3}" presName="vert1" presStyleCnt="0"/>
      <dgm:spPr/>
    </dgm:pt>
  </dgm:ptLst>
  <dgm:cxnLst>
    <dgm:cxn modelId="{8DE77A0A-8DE7-41E2-A747-E0432B68B365}" type="presOf" srcId="{CBED9098-5713-4A48-97AB-9A6D760530A8}" destId="{00524E81-B415-4060-AE5B-01EA1139CFBC}" srcOrd="0" destOrd="0" presId="urn:microsoft.com/office/officeart/2008/layout/LinedList"/>
    <dgm:cxn modelId="{8CE63211-A962-487F-A2A2-DD3BDF944A9A}" type="presOf" srcId="{3F8FA3F2-20C1-4202-9F35-30DE9C9F76D3}" destId="{0BAE379D-CB79-42CA-9542-2323212BE9EB}" srcOrd="0" destOrd="0" presId="urn:microsoft.com/office/officeart/2008/layout/LinedList"/>
    <dgm:cxn modelId="{F9AFDB21-1198-403B-8EA2-C1FCD48267D4}" srcId="{74CEB3E1-6F66-4C85-BE01-3566C7B2926C}" destId="{3F8FA3F2-20C1-4202-9F35-30DE9C9F76D3}" srcOrd="2" destOrd="0" parTransId="{F17F19EF-59F8-4105-8982-AF68CED8AE94}" sibTransId="{B4F01E05-3DAC-4D72-A1ED-ADD24D7D270E}"/>
    <dgm:cxn modelId="{7FBAD769-C51D-488C-9741-699CD6F8501A}" type="presOf" srcId="{91EB7673-B216-4BB1-BF55-3B27DC24EE25}" destId="{BA4AE96B-0FDD-4E14-8493-47945B890C2C}" srcOrd="0" destOrd="0" presId="urn:microsoft.com/office/officeart/2008/layout/LinedList"/>
    <dgm:cxn modelId="{893A7B58-632B-489B-A478-FD895355461C}" srcId="{74CEB3E1-6F66-4C85-BE01-3566C7B2926C}" destId="{CBED9098-5713-4A48-97AB-9A6D760530A8}" srcOrd="0" destOrd="0" parTransId="{13EFE640-1503-4AA6-B73B-8471CF388593}" sibTransId="{C2513DC6-E906-4638-A6DB-8BDD9106EAD0}"/>
    <dgm:cxn modelId="{7AE077C0-C1FC-4651-BA25-47D9DCD6B6AA}" srcId="{74CEB3E1-6F66-4C85-BE01-3566C7B2926C}" destId="{91EB7673-B216-4BB1-BF55-3B27DC24EE25}" srcOrd="1" destOrd="0" parTransId="{D687404F-AFB8-48BA-AAD0-BAF3B5DC5C17}" sibTransId="{1D154B25-15EA-4F7F-A926-A64C69257210}"/>
    <dgm:cxn modelId="{A4D3FECB-2CCE-44B9-BEC7-985A617F3F80}" type="presOf" srcId="{74CEB3E1-6F66-4C85-BE01-3566C7B2926C}" destId="{0BDD4B8F-E018-4144-9C9E-047522CD1B42}" srcOrd="0" destOrd="0" presId="urn:microsoft.com/office/officeart/2008/layout/LinedList"/>
    <dgm:cxn modelId="{95327E09-4919-4EE8-8C4C-C26128C47223}" type="presParOf" srcId="{0BDD4B8F-E018-4144-9C9E-047522CD1B42}" destId="{83BE0E2F-87C6-4734-9172-131EC0191AD7}" srcOrd="0" destOrd="0" presId="urn:microsoft.com/office/officeart/2008/layout/LinedList"/>
    <dgm:cxn modelId="{1F9D53C2-480B-48AE-A39C-9F13EDD06098}" type="presParOf" srcId="{0BDD4B8F-E018-4144-9C9E-047522CD1B42}" destId="{70B57A27-9E3D-4D6D-968E-D60D7DDD9A3C}" srcOrd="1" destOrd="0" presId="urn:microsoft.com/office/officeart/2008/layout/LinedList"/>
    <dgm:cxn modelId="{94C4C84C-5CC5-45A0-984E-2FF7A094B267}" type="presParOf" srcId="{70B57A27-9E3D-4D6D-968E-D60D7DDD9A3C}" destId="{00524E81-B415-4060-AE5B-01EA1139CFBC}" srcOrd="0" destOrd="0" presId="urn:microsoft.com/office/officeart/2008/layout/LinedList"/>
    <dgm:cxn modelId="{66B541BE-3AF5-4F2B-BA70-3DC99767F311}" type="presParOf" srcId="{70B57A27-9E3D-4D6D-968E-D60D7DDD9A3C}" destId="{FE9E2EDA-3CD1-4A22-AA4A-8B62EF15E6CA}" srcOrd="1" destOrd="0" presId="urn:microsoft.com/office/officeart/2008/layout/LinedList"/>
    <dgm:cxn modelId="{402753A9-D691-4D1E-A9ED-C967C185B5DD}" type="presParOf" srcId="{0BDD4B8F-E018-4144-9C9E-047522CD1B42}" destId="{C3204B21-7D28-45BD-9ABD-B7A94C8A20A5}" srcOrd="2" destOrd="0" presId="urn:microsoft.com/office/officeart/2008/layout/LinedList"/>
    <dgm:cxn modelId="{3F04406F-B066-4793-8E47-D335AA106FA1}" type="presParOf" srcId="{0BDD4B8F-E018-4144-9C9E-047522CD1B42}" destId="{9E794BF5-77DA-4531-8625-A1477CFF5AD6}" srcOrd="3" destOrd="0" presId="urn:microsoft.com/office/officeart/2008/layout/LinedList"/>
    <dgm:cxn modelId="{FEBCCF62-9B69-4D1F-A7EA-F147A65F6050}" type="presParOf" srcId="{9E794BF5-77DA-4531-8625-A1477CFF5AD6}" destId="{BA4AE96B-0FDD-4E14-8493-47945B890C2C}" srcOrd="0" destOrd="0" presId="urn:microsoft.com/office/officeart/2008/layout/LinedList"/>
    <dgm:cxn modelId="{D13C23B2-1BD0-4B0D-B950-BF67B25029D4}" type="presParOf" srcId="{9E794BF5-77DA-4531-8625-A1477CFF5AD6}" destId="{3914C30F-C3ED-4E62-91E0-9B88EDBF0B58}" srcOrd="1" destOrd="0" presId="urn:microsoft.com/office/officeart/2008/layout/LinedList"/>
    <dgm:cxn modelId="{5856663D-69B8-4276-B6B3-540BC59D7618}" type="presParOf" srcId="{0BDD4B8F-E018-4144-9C9E-047522CD1B42}" destId="{3D472AD2-8A26-41BD-849A-B47106E2A023}" srcOrd="4" destOrd="0" presId="urn:microsoft.com/office/officeart/2008/layout/LinedList"/>
    <dgm:cxn modelId="{2C2D0C24-C7B8-4213-BD6A-FF590624C2FF}" type="presParOf" srcId="{0BDD4B8F-E018-4144-9C9E-047522CD1B42}" destId="{253807C3-9EC6-4830-A4A5-B62224643D99}" srcOrd="5" destOrd="0" presId="urn:microsoft.com/office/officeart/2008/layout/LinedList"/>
    <dgm:cxn modelId="{124FB330-CFF9-44FE-80A5-A9E7F3D1A464}" type="presParOf" srcId="{253807C3-9EC6-4830-A4A5-B62224643D99}" destId="{0BAE379D-CB79-42CA-9542-2323212BE9EB}" srcOrd="0" destOrd="0" presId="urn:microsoft.com/office/officeart/2008/layout/LinedList"/>
    <dgm:cxn modelId="{34D82AAF-4A12-4005-98F0-097F840F4213}" type="presParOf" srcId="{253807C3-9EC6-4830-A4A5-B62224643D99}" destId="{8FC3C6D4-18DC-4654-B0C3-5977CF3B9C3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E0E2F-87C6-4734-9172-131EC0191AD7}">
      <dsp:nvSpPr>
        <dsp:cNvPr id="0" name=""/>
        <dsp:cNvSpPr/>
      </dsp:nvSpPr>
      <dsp:spPr>
        <a:xfrm>
          <a:off x="0" y="2125"/>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24E81-B415-4060-AE5B-01EA1139CFBC}">
      <dsp:nvSpPr>
        <dsp:cNvPr id="0" name=""/>
        <dsp:cNvSpPr/>
      </dsp:nvSpPr>
      <dsp:spPr>
        <a:xfrm>
          <a:off x="0" y="2125"/>
          <a:ext cx="10515600" cy="144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Ligands 1, 4, 5, 7, 8, 9, 10, and 11 all have a category of 1 for Human Intestinal Absorption (HIA). This means that these compounds are predicted to be from the GI tract into the general circulation. </a:t>
          </a:r>
        </a:p>
      </dsp:txBody>
      <dsp:txXfrm>
        <a:off x="0" y="2125"/>
        <a:ext cx="10515600" cy="1449431"/>
      </dsp:txXfrm>
    </dsp:sp>
    <dsp:sp modelId="{C3204B21-7D28-45BD-9ABD-B7A94C8A20A5}">
      <dsp:nvSpPr>
        <dsp:cNvPr id="0" name=""/>
        <dsp:cNvSpPr/>
      </dsp:nvSpPr>
      <dsp:spPr>
        <a:xfrm>
          <a:off x="0" y="1451556"/>
          <a:ext cx="1051560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4AE96B-0FDD-4E14-8493-47945B890C2C}">
      <dsp:nvSpPr>
        <dsp:cNvPr id="0" name=""/>
        <dsp:cNvSpPr/>
      </dsp:nvSpPr>
      <dsp:spPr>
        <a:xfrm>
          <a:off x="0" y="1451556"/>
          <a:ext cx="10515600" cy="144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Ligands 1, 2, 3, 5, 6, 7, 8, 9, 10, and 11 all have a category of 0 for Ames Mutagenicity which shows they are not carcinogenic. </a:t>
          </a:r>
        </a:p>
      </dsp:txBody>
      <dsp:txXfrm>
        <a:off x="0" y="1451556"/>
        <a:ext cx="10515600" cy="1449431"/>
      </dsp:txXfrm>
    </dsp:sp>
    <dsp:sp modelId="{3D472AD2-8A26-41BD-849A-B47106E2A023}">
      <dsp:nvSpPr>
        <dsp:cNvPr id="0" name=""/>
        <dsp:cNvSpPr/>
      </dsp:nvSpPr>
      <dsp:spPr>
        <a:xfrm>
          <a:off x="0" y="2900987"/>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E379D-CB79-42CA-9542-2323212BE9EB}">
      <dsp:nvSpPr>
        <dsp:cNvPr id="0" name=""/>
        <dsp:cNvSpPr/>
      </dsp:nvSpPr>
      <dsp:spPr>
        <a:xfrm>
          <a:off x="0" y="2900987"/>
          <a:ext cx="10515600" cy="144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Ligands 1, 5, 7, 8, 9, 10, and 11 are successful because they both have a category of 1 for HIA and a category of 0 for mutagenicity. </a:t>
          </a:r>
        </a:p>
      </dsp:txBody>
      <dsp:txXfrm>
        <a:off x="0" y="2900987"/>
        <a:ext cx="10515600" cy="144943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4678-E876-486C-AF71-061F90F80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5AD489-E5CD-468F-9DBD-2D7D3357B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37000A-34C2-4424-B010-94833011312C}"/>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5" name="Footer Placeholder 4">
            <a:extLst>
              <a:ext uri="{FF2B5EF4-FFF2-40B4-BE49-F238E27FC236}">
                <a16:creationId xmlns:a16="http://schemas.microsoft.com/office/drawing/2014/main" id="{F70DD695-7C25-4809-B045-29F4DC84E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0B829-ED9F-45A8-A714-62FDF5686160}"/>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365117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2BDA-5575-482F-A534-CFA395E5E3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47B583-361A-4DEF-9705-FFE597C298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7318B-83D8-45CE-8EF4-85A32D23083B}"/>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5" name="Footer Placeholder 4">
            <a:extLst>
              <a:ext uri="{FF2B5EF4-FFF2-40B4-BE49-F238E27FC236}">
                <a16:creationId xmlns:a16="http://schemas.microsoft.com/office/drawing/2014/main" id="{57041AF5-DA7B-469D-9AA6-393A712DD5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DBC04-E8CE-4EB0-B057-A1D1FAEB7A63}"/>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221544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F5DFC0-047F-4F46-81F8-4A075F946B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0A57D2-A4B2-4D26-BEC0-F5A406FC4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5AB99-72E6-42C5-B9BD-942BB50EF63E}"/>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5" name="Footer Placeholder 4">
            <a:extLst>
              <a:ext uri="{FF2B5EF4-FFF2-40B4-BE49-F238E27FC236}">
                <a16:creationId xmlns:a16="http://schemas.microsoft.com/office/drawing/2014/main" id="{E85A4942-247B-4E38-A87D-99983FA9AE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612F3-8DCC-4283-BAC7-AFFAC2CA7B88}"/>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32852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976B-E3B5-4021-B97F-8DA9AC4A0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7EC03C-17C4-453D-8142-DBC8D358F2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7AAA8-0C8A-473A-8062-BE23D1C50E3E}"/>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5" name="Footer Placeholder 4">
            <a:extLst>
              <a:ext uri="{FF2B5EF4-FFF2-40B4-BE49-F238E27FC236}">
                <a16:creationId xmlns:a16="http://schemas.microsoft.com/office/drawing/2014/main" id="{E0C368D9-1709-43FE-A8F5-C24B3CC58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C6C4A-77EF-4670-BB77-C02C9117E007}"/>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42061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C9BD-2178-47D5-B796-D506B05697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BC06ED-A782-4419-8254-9236AAE9B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54052E-DFDF-4039-AEE6-510B57CBF25C}"/>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5" name="Footer Placeholder 4">
            <a:extLst>
              <a:ext uri="{FF2B5EF4-FFF2-40B4-BE49-F238E27FC236}">
                <a16:creationId xmlns:a16="http://schemas.microsoft.com/office/drawing/2014/main" id="{9316FC0A-84DD-4D41-86E8-ADCD92737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E4936-E765-4B9D-A21A-CBD18F4A2F08}"/>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172645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B3677-568F-406A-B690-43137F0E5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D61DE1-38D2-441A-80EF-A11E676666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A5E4DD-EB0A-4D29-A4D3-0A6E12649E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58A2D4-E57A-4C2F-A4E9-C691E0A7F187}"/>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6" name="Footer Placeholder 5">
            <a:extLst>
              <a:ext uri="{FF2B5EF4-FFF2-40B4-BE49-F238E27FC236}">
                <a16:creationId xmlns:a16="http://schemas.microsoft.com/office/drawing/2014/main" id="{7D9D3E78-EA77-4642-A1E2-041F093D6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F7FBF-F771-49D5-A80F-A5DC95B7D912}"/>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1971907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43B8-D519-4539-AF4E-1035CB8280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494B4-2FAE-4EA4-938C-38A0231AF2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92DCEC-B622-4078-A618-F35A240E2B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ABFE8E-63AC-401C-96B5-196CA6A05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85838-BFA7-4986-A79F-AD9D55BD35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6D7BBB-992E-42A2-A87F-A713006D9340}"/>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8" name="Footer Placeholder 7">
            <a:extLst>
              <a:ext uri="{FF2B5EF4-FFF2-40B4-BE49-F238E27FC236}">
                <a16:creationId xmlns:a16="http://schemas.microsoft.com/office/drawing/2014/main" id="{D747346C-A0FE-45DC-8842-46E9C6D1CC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4C06A8-E154-4D16-86F8-9A635D915503}"/>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163400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FDAA-3A50-4B1A-8008-181A9ADD8A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834D7A-6A63-4C9B-8C27-5E998B923C54}"/>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4" name="Footer Placeholder 3">
            <a:extLst>
              <a:ext uri="{FF2B5EF4-FFF2-40B4-BE49-F238E27FC236}">
                <a16:creationId xmlns:a16="http://schemas.microsoft.com/office/drawing/2014/main" id="{71D82D55-B8CC-41F9-82CB-ECA2CE1F76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D84B15-B34E-4CDB-8626-47F42AEDF969}"/>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3525463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A6E3A-3F1E-4D58-AF55-72F90817D075}"/>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3" name="Footer Placeholder 2">
            <a:extLst>
              <a:ext uri="{FF2B5EF4-FFF2-40B4-BE49-F238E27FC236}">
                <a16:creationId xmlns:a16="http://schemas.microsoft.com/office/drawing/2014/main" id="{9389C21A-8B26-42D8-87AE-80F5678DB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65ED38-3A40-4BD4-8C44-1292EEB6D075}"/>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432846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92AB-D9C9-418D-B191-1FC520135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DF3F17-2938-40FC-907D-29117F846F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DBFA15-C4FA-4E5F-AC3F-CC1F60BCC6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2B5F5-EEDB-473A-A36B-5E4CC0F38928}"/>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6" name="Footer Placeholder 5">
            <a:extLst>
              <a:ext uri="{FF2B5EF4-FFF2-40B4-BE49-F238E27FC236}">
                <a16:creationId xmlns:a16="http://schemas.microsoft.com/office/drawing/2014/main" id="{0594F0CF-477B-4341-BB84-22DBAECCB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068A3-2135-4D87-8BBB-59E4F9397892}"/>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398346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04DC-A0A5-4FF8-989A-D1372AE33E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70CB7A-2263-47A0-BE9D-2FFFEC7070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103DF9-5173-4448-883D-C68A994F3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799A32-9EEC-4E50-B347-4B5E4D27A689}"/>
              </a:ext>
            </a:extLst>
          </p:cNvPr>
          <p:cNvSpPr>
            <a:spLocks noGrp="1"/>
          </p:cNvSpPr>
          <p:nvPr>
            <p:ph type="dt" sz="half" idx="10"/>
          </p:nvPr>
        </p:nvSpPr>
        <p:spPr/>
        <p:txBody>
          <a:bodyPr/>
          <a:lstStyle/>
          <a:p>
            <a:fld id="{211E3355-FDCC-4BAB-B4F7-F72EBCCD24E2}" type="datetimeFigureOut">
              <a:rPr lang="en-US" smtClean="0"/>
              <a:t>6/2/2021</a:t>
            </a:fld>
            <a:endParaRPr lang="en-US"/>
          </a:p>
        </p:txBody>
      </p:sp>
      <p:sp>
        <p:nvSpPr>
          <p:cNvPr id="6" name="Footer Placeholder 5">
            <a:extLst>
              <a:ext uri="{FF2B5EF4-FFF2-40B4-BE49-F238E27FC236}">
                <a16:creationId xmlns:a16="http://schemas.microsoft.com/office/drawing/2014/main" id="{8B2AF330-8607-4205-92B6-5A6972F68E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94F9E-712D-4989-8673-171063E1F5FF}"/>
              </a:ext>
            </a:extLst>
          </p:cNvPr>
          <p:cNvSpPr>
            <a:spLocks noGrp="1"/>
          </p:cNvSpPr>
          <p:nvPr>
            <p:ph type="sldNum" sz="quarter" idx="12"/>
          </p:nvPr>
        </p:nvSpPr>
        <p:spPr/>
        <p:txBody>
          <a:bodyPr/>
          <a:lstStyle/>
          <a:p>
            <a:fld id="{899EB2CE-BFE6-40F0-850A-076CC65469A8}" type="slidenum">
              <a:rPr lang="en-US" smtClean="0"/>
              <a:t>‹#›</a:t>
            </a:fld>
            <a:endParaRPr lang="en-US"/>
          </a:p>
        </p:txBody>
      </p:sp>
    </p:spTree>
    <p:extLst>
      <p:ext uri="{BB962C8B-B14F-4D97-AF65-F5344CB8AC3E}">
        <p14:creationId xmlns:p14="http://schemas.microsoft.com/office/powerpoint/2010/main" val="162284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F34766-490B-499D-B3FF-91718A09BB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D93E1D-9BD5-42A1-928F-F889676A6E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8C84B-F197-4202-96A1-14F70AF9D6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1E3355-FDCC-4BAB-B4F7-F72EBCCD24E2}" type="datetimeFigureOut">
              <a:rPr lang="en-US" smtClean="0"/>
              <a:t>6/2/2021</a:t>
            </a:fld>
            <a:endParaRPr lang="en-US"/>
          </a:p>
        </p:txBody>
      </p:sp>
      <p:sp>
        <p:nvSpPr>
          <p:cNvPr id="5" name="Footer Placeholder 4">
            <a:extLst>
              <a:ext uri="{FF2B5EF4-FFF2-40B4-BE49-F238E27FC236}">
                <a16:creationId xmlns:a16="http://schemas.microsoft.com/office/drawing/2014/main" id="{CBC79627-9C2D-4637-8F41-082CB8C086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BC6950-1C2C-4FD6-B19C-64BC7226B9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EB2CE-BFE6-40F0-850A-076CC65469A8}" type="slidenum">
              <a:rPr lang="en-US" smtClean="0"/>
              <a:t>‹#›</a:t>
            </a:fld>
            <a:endParaRPr lang="en-US"/>
          </a:p>
        </p:txBody>
      </p:sp>
    </p:spTree>
    <p:extLst>
      <p:ext uri="{BB962C8B-B14F-4D97-AF65-F5344CB8AC3E}">
        <p14:creationId xmlns:p14="http://schemas.microsoft.com/office/powerpoint/2010/main" val="1342688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mayoclinic.org/diseases-conditions/stomach-cancer/symptoms-causes/syc-2035243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9" name="Freeform: Shape 28">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53E8837D-6281-439C-85CE-58E93CE80A7C}"/>
              </a:ext>
            </a:extLst>
          </p:cNvPr>
          <p:cNvSpPr>
            <a:spLocks noGrp="1"/>
          </p:cNvSpPr>
          <p:nvPr>
            <p:ph type="subTitle" idx="1"/>
          </p:nvPr>
        </p:nvSpPr>
        <p:spPr>
          <a:xfrm>
            <a:off x="4439633" y="4518923"/>
            <a:ext cx="3312734" cy="1141851"/>
          </a:xfrm>
          <a:noFill/>
        </p:spPr>
        <p:txBody>
          <a:bodyPr>
            <a:normAutofit/>
          </a:bodyPr>
          <a:lstStyle/>
          <a:p>
            <a:r>
              <a:rPr lang="en-US" sz="2000" dirty="0">
                <a:solidFill>
                  <a:srgbClr val="080808"/>
                </a:solidFill>
              </a:rPr>
              <a:t>By: Moura Ghattas and Dr. </a:t>
            </a:r>
            <a:r>
              <a:rPr lang="en-US" sz="2000">
                <a:solidFill>
                  <a:srgbClr val="080808"/>
                </a:solidFill>
              </a:rPr>
              <a:t>Anderson  </a:t>
            </a:r>
          </a:p>
        </p:txBody>
      </p:sp>
      <p:sp>
        <p:nvSpPr>
          <p:cNvPr id="2" name="Title 1">
            <a:extLst>
              <a:ext uri="{FF2B5EF4-FFF2-40B4-BE49-F238E27FC236}">
                <a16:creationId xmlns:a16="http://schemas.microsoft.com/office/drawing/2014/main" id="{01FA2171-131B-45BD-9E03-86F86B5A5E62}"/>
              </a:ext>
            </a:extLst>
          </p:cNvPr>
          <p:cNvSpPr>
            <a:spLocks noGrp="1"/>
          </p:cNvSpPr>
          <p:nvPr>
            <p:ph type="ctrTitle"/>
          </p:nvPr>
        </p:nvSpPr>
        <p:spPr>
          <a:xfrm>
            <a:off x="3204642" y="2353641"/>
            <a:ext cx="5782716" cy="2150719"/>
          </a:xfrm>
          <a:noFill/>
        </p:spPr>
        <p:txBody>
          <a:bodyPr anchor="ctr">
            <a:normAutofit/>
          </a:bodyPr>
          <a:lstStyle/>
          <a:p>
            <a:r>
              <a:rPr lang="en-US" sz="3600" dirty="0"/>
              <a:t>Using De Novo Ligand Design to Discover Ligands that Bind to HER2 to Inhibit Stomach Cancer</a:t>
            </a:r>
          </a:p>
        </p:txBody>
      </p:sp>
      <p:sp>
        <p:nvSpPr>
          <p:cNvPr id="33" name="Freeform: Shape 32">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4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46C98-1C17-49E8-BAEF-B6DC244491EB}"/>
              </a:ext>
            </a:extLst>
          </p:cNvPr>
          <p:cNvSpPr>
            <a:spLocks noGrp="1"/>
          </p:cNvSpPr>
          <p:nvPr>
            <p:ph type="title"/>
          </p:nvPr>
        </p:nvSpPr>
        <p:spPr/>
        <p:txBody>
          <a:bodyPr/>
          <a:lstStyle/>
          <a:p>
            <a:r>
              <a:rPr lang="en-US" dirty="0"/>
              <a:t>Protein with inhibitor </a:t>
            </a:r>
          </a:p>
        </p:txBody>
      </p:sp>
      <p:pic>
        <p:nvPicPr>
          <p:cNvPr id="5" name="Content Placeholder 4" descr="A picture containing pepper, green, vegetable&#10;&#10;Description automatically generated">
            <a:extLst>
              <a:ext uri="{FF2B5EF4-FFF2-40B4-BE49-F238E27FC236}">
                <a16:creationId xmlns:a16="http://schemas.microsoft.com/office/drawing/2014/main" id="{9E516F0E-F371-4A55-9905-0BBBDD7287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777" y="1774824"/>
            <a:ext cx="3139007" cy="4454525"/>
          </a:xfrm>
        </p:spPr>
      </p:pic>
      <p:sp>
        <p:nvSpPr>
          <p:cNvPr id="6" name="TextBox 5">
            <a:extLst>
              <a:ext uri="{FF2B5EF4-FFF2-40B4-BE49-F238E27FC236}">
                <a16:creationId xmlns:a16="http://schemas.microsoft.com/office/drawing/2014/main" id="{D0CA2515-37DF-4E01-8F12-185976836E68}"/>
              </a:ext>
            </a:extLst>
          </p:cNvPr>
          <p:cNvSpPr txBox="1"/>
          <p:nvPr/>
        </p:nvSpPr>
        <p:spPr>
          <a:xfrm>
            <a:off x="1362452" y="1363424"/>
            <a:ext cx="1619250" cy="369332"/>
          </a:xfrm>
          <a:prstGeom prst="rect">
            <a:avLst/>
          </a:prstGeom>
          <a:noFill/>
        </p:spPr>
        <p:txBody>
          <a:bodyPr wrap="square" rtlCol="0">
            <a:spAutoFit/>
          </a:bodyPr>
          <a:lstStyle/>
          <a:p>
            <a:r>
              <a:rPr lang="en-US" dirty="0"/>
              <a:t>Ligand 1 </a:t>
            </a:r>
          </a:p>
        </p:txBody>
      </p:sp>
      <p:pic>
        <p:nvPicPr>
          <p:cNvPr id="8" name="Picture 7" descr="A picture containing pepper, vegetable&#10;&#10;Description automatically generated">
            <a:extLst>
              <a:ext uri="{FF2B5EF4-FFF2-40B4-BE49-F238E27FC236}">
                <a16:creationId xmlns:a16="http://schemas.microsoft.com/office/drawing/2014/main" id="{9C60A66A-08C5-4536-95DB-890A2E032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705" y="1774824"/>
            <a:ext cx="3139007" cy="4454526"/>
          </a:xfrm>
          <a:prstGeom prst="rect">
            <a:avLst/>
          </a:prstGeom>
        </p:spPr>
      </p:pic>
      <p:sp>
        <p:nvSpPr>
          <p:cNvPr id="9" name="TextBox 8">
            <a:extLst>
              <a:ext uri="{FF2B5EF4-FFF2-40B4-BE49-F238E27FC236}">
                <a16:creationId xmlns:a16="http://schemas.microsoft.com/office/drawing/2014/main" id="{91CA3B22-8E1F-4AB7-AC0E-DA5016CC297B}"/>
              </a:ext>
            </a:extLst>
          </p:cNvPr>
          <p:cNvSpPr txBox="1"/>
          <p:nvPr/>
        </p:nvSpPr>
        <p:spPr>
          <a:xfrm>
            <a:off x="5079037" y="1363424"/>
            <a:ext cx="2352675" cy="369332"/>
          </a:xfrm>
          <a:prstGeom prst="rect">
            <a:avLst/>
          </a:prstGeom>
          <a:noFill/>
        </p:spPr>
        <p:txBody>
          <a:bodyPr wrap="square" rtlCol="0">
            <a:spAutoFit/>
          </a:bodyPr>
          <a:lstStyle/>
          <a:p>
            <a:r>
              <a:rPr lang="en-US" dirty="0"/>
              <a:t>Ligand 2 </a:t>
            </a:r>
          </a:p>
        </p:txBody>
      </p:sp>
      <p:pic>
        <p:nvPicPr>
          <p:cNvPr id="11" name="Picture 10" descr="A picture containing green, vegetable, pepper&#10;&#10;Description automatically generated">
            <a:extLst>
              <a:ext uri="{FF2B5EF4-FFF2-40B4-BE49-F238E27FC236}">
                <a16:creationId xmlns:a16="http://schemas.microsoft.com/office/drawing/2014/main" id="{EEA6264B-AE67-420D-BD79-CE56FB305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633" y="1774825"/>
            <a:ext cx="3139007" cy="4454524"/>
          </a:xfrm>
          <a:prstGeom prst="rect">
            <a:avLst/>
          </a:prstGeom>
        </p:spPr>
      </p:pic>
      <p:sp>
        <p:nvSpPr>
          <p:cNvPr id="12" name="TextBox 11">
            <a:extLst>
              <a:ext uri="{FF2B5EF4-FFF2-40B4-BE49-F238E27FC236}">
                <a16:creationId xmlns:a16="http://schemas.microsoft.com/office/drawing/2014/main" id="{46FD6975-893C-4950-AB56-DA5A56370B04}"/>
              </a:ext>
            </a:extLst>
          </p:cNvPr>
          <p:cNvSpPr txBox="1"/>
          <p:nvPr/>
        </p:nvSpPr>
        <p:spPr>
          <a:xfrm>
            <a:off x="8772525" y="1363424"/>
            <a:ext cx="1866900" cy="369332"/>
          </a:xfrm>
          <a:prstGeom prst="rect">
            <a:avLst/>
          </a:prstGeom>
          <a:noFill/>
        </p:spPr>
        <p:txBody>
          <a:bodyPr wrap="square" rtlCol="0">
            <a:spAutoFit/>
          </a:bodyPr>
          <a:lstStyle/>
          <a:p>
            <a:r>
              <a:rPr lang="en-US" dirty="0"/>
              <a:t>Ligand 3</a:t>
            </a:r>
          </a:p>
        </p:txBody>
      </p:sp>
    </p:spTree>
    <p:extLst>
      <p:ext uri="{BB962C8B-B14F-4D97-AF65-F5344CB8AC3E}">
        <p14:creationId xmlns:p14="http://schemas.microsoft.com/office/powerpoint/2010/main" val="240255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8F61-21C7-4003-A346-30D1E33181A2}"/>
              </a:ext>
            </a:extLst>
          </p:cNvPr>
          <p:cNvSpPr>
            <a:spLocks noGrp="1"/>
          </p:cNvSpPr>
          <p:nvPr>
            <p:ph type="title"/>
          </p:nvPr>
        </p:nvSpPr>
        <p:spPr/>
        <p:txBody>
          <a:bodyPr/>
          <a:lstStyle/>
          <a:p>
            <a:r>
              <a:rPr lang="en-US" dirty="0"/>
              <a:t>Protein with inhibitor continued </a:t>
            </a:r>
          </a:p>
        </p:txBody>
      </p:sp>
      <p:pic>
        <p:nvPicPr>
          <p:cNvPr id="5" name="Content Placeholder 4" descr="A picture containing pepper, vegetable, sweet pepper&#10;&#10;Description automatically generated">
            <a:extLst>
              <a:ext uri="{FF2B5EF4-FFF2-40B4-BE49-F238E27FC236}">
                <a16:creationId xmlns:a16="http://schemas.microsoft.com/office/drawing/2014/main" id="{2DBCBD37-62D2-43CB-BAD8-ABA2A31BE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78891"/>
            <a:ext cx="3066293" cy="4351338"/>
          </a:xfrm>
        </p:spPr>
      </p:pic>
      <p:sp>
        <p:nvSpPr>
          <p:cNvPr id="6" name="TextBox 5">
            <a:extLst>
              <a:ext uri="{FF2B5EF4-FFF2-40B4-BE49-F238E27FC236}">
                <a16:creationId xmlns:a16="http://schemas.microsoft.com/office/drawing/2014/main" id="{A1CA0498-BCE4-4F95-8B20-89F8C0B9B178}"/>
              </a:ext>
            </a:extLst>
          </p:cNvPr>
          <p:cNvSpPr txBox="1"/>
          <p:nvPr/>
        </p:nvSpPr>
        <p:spPr>
          <a:xfrm>
            <a:off x="1428750" y="1386041"/>
            <a:ext cx="2066925" cy="369332"/>
          </a:xfrm>
          <a:prstGeom prst="rect">
            <a:avLst/>
          </a:prstGeom>
          <a:noFill/>
        </p:spPr>
        <p:txBody>
          <a:bodyPr wrap="square" rtlCol="0">
            <a:spAutoFit/>
          </a:bodyPr>
          <a:lstStyle/>
          <a:p>
            <a:r>
              <a:rPr lang="en-US" dirty="0"/>
              <a:t>Ligand 4 </a:t>
            </a:r>
          </a:p>
        </p:txBody>
      </p:sp>
      <p:pic>
        <p:nvPicPr>
          <p:cNvPr id="8" name="Picture 7" descr="A picture containing green, pepper, vegetable, sweet pepper&#10;&#10;Description automatically generated">
            <a:extLst>
              <a:ext uri="{FF2B5EF4-FFF2-40B4-BE49-F238E27FC236}">
                <a16:creationId xmlns:a16="http://schemas.microsoft.com/office/drawing/2014/main" id="{6AB07694-766A-48A9-A76E-EBFD2D85B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333" y="1878891"/>
            <a:ext cx="3066293" cy="4351337"/>
          </a:xfrm>
          <a:prstGeom prst="rect">
            <a:avLst/>
          </a:prstGeom>
        </p:spPr>
      </p:pic>
      <p:sp>
        <p:nvSpPr>
          <p:cNvPr id="9" name="TextBox 8">
            <a:extLst>
              <a:ext uri="{FF2B5EF4-FFF2-40B4-BE49-F238E27FC236}">
                <a16:creationId xmlns:a16="http://schemas.microsoft.com/office/drawing/2014/main" id="{11CE2070-648B-4BFD-8259-0BA9F8508957}"/>
              </a:ext>
            </a:extLst>
          </p:cNvPr>
          <p:cNvSpPr txBox="1"/>
          <p:nvPr/>
        </p:nvSpPr>
        <p:spPr>
          <a:xfrm>
            <a:off x="4962525" y="1386041"/>
            <a:ext cx="2066925" cy="369332"/>
          </a:xfrm>
          <a:prstGeom prst="rect">
            <a:avLst/>
          </a:prstGeom>
          <a:noFill/>
        </p:spPr>
        <p:txBody>
          <a:bodyPr wrap="square" rtlCol="0">
            <a:spAutoFit/>
          </a:bodyPr>
          <a:lstStyle/>
          <a:p>
            <a:r>
              <a:rPr lang="en-US" dirty="0"/>
              <a:t>Ligand 5</a:t>
            </a:r>
          </a:p>
        </p:txBody>
      </p:sp>
      <p:pic>
        <p:nvPicPr>
          <p:cNvPr id="11" name="Picture 10" descr="A picture containing green, pepper, vegetable&#10;&#10;Description automatically generated">
            <a:extLst>
              <a:ext uri="{FF2B5EF4-FFF2-40B4-BE49-F238E27FC236}">
                <a16:creationId xmlns:a16="http://schemas.microsoft.com/office/drawing/2014/main" id="{8E3E3641-2B21-404C-B33B-8AD1E616B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208" y="1878891"/>
            <a:ext cx="3066293" cy="4351337"/>
          </a:xfrm>
          <a:prstGeom prst="rect">
            <a:avLst/>
          </a:prstGeom>
        </p:spPr>
      </p:pic>
      <p:sp>
        <p:nvSpPr>
          <p:cNvPr id="12" name="TextBox 11">
            <a:extLst>
              <a:ext uri="{FF2B5EF4-FFF2-40B4-BE49-F238E27FC236}">
                <a16:creationId xmlns:a16="http://schemas.microsoft.com/office/drawing/2014/main" id="{1CE600D2-9928-4EAE-8D5B-FCF9A2C9AF28}"/>
              </a:ext>
            </a:extLst>
          </p:cNvPr>
          <p:cNvSpPr txBox="1"/>
          <p:nvPr/>
        </p:nvSpPr>
        <p:spPr>
          <a:xfrm>
            <a:off x="8467725" y="1386041"/>
            <a:ext cx="2438400" cy="369332"/>
          </a:xfrm>
          <a:prstGeom prst="rect">
            <a:avLst/>
          </a:prstGeom>
          <a:noFill/>
        </p:spPr>
        <p:txBody>
          <a:bodyPr wrap="square" rtlCol="0">
            <a:spAutoFit/>
          </a:bodyPr>
          <a:lstStyle/>
          <a:p>
            <a:r>
              <a:rPr lang="en-US" dirty="0"/>
              <a:t>Ligand 6</a:t>
            </a:r>
          </a:p>
        </p:txBody>
      </p:sp>
    </p:spTree>
    <p:extLst>
      <p:ext uri="{BB962C8B-B14F-4D97-AF65-F5344CB8AC3E}">
        <p14:creationId xmlns:p14="http://schemas.microsoft.com/office/powerpoint/2010/main" val="372247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6B2A4-40F2-4062-9A01-17FFB1069EB4}"/>
              </a:ext>
            </a:extLst>
          </p:cNvPr>
          <p:cNvSpPr>
            <a:spLocks noGrp="1"/>
          </p:cNvSpPr>
          <p:nvPr>
            <p:ph type="title"/>
          </p:nvPr>
        </p:nvSpPr>
        <p:spPr/>
        <p:txBody>
          <a:bodyPr/>
          <a:lstStyle/>
          <a:p>
            <a:r>
              <a:rPr lang="en-US" dirty="0"/>
              <a:t>Protein with inhibitor continued </a:t>
            </a:r>
          </a:p>
        </p:txBody>
      </p:sp>
      <p:pic>
        <p:nvPicPr>
          <p:cNvPr id="5" name="Content Placeholder 4" descr="A bunch of green grapes&#10;&#10;Description automatically generated with low confidence">
            <a:extLst>
              <a:ext uri="{FF2B5EF4-FFF2-40B4-BE49-F238E27FC236}">
                <a16:creationId xmlns:a16="http://schemas.microsoft.com/office/drawing/2014/main" id="{796A789F-2235-422D-91E5-C509A4B2D8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603" y="1816100"/>
            <a:ext cx="3066293" cy="4351338"/>
          </a:xfrm>
        </p:spPr>
      </p:pic>
      <p:sp>
        <p:nvSpPr>
          <p:cNvPr id="6" name="TextBox 5">
            <a:extLst>
              <a:ext uri="{FF2B5EF4-FFF2-40B4-BE49-F238E27FC236}">
                <a16:creationId xmlns:a16="http://schemas.microsoft.com/office/drawing/2014/main" id="{50182D6E-AB33-4588-83F7-4A40D2B189DB}"/>
              </a:ext>
            </a:extLst>
          </p:cNvPr>
          <p:cNvSpPr txBox="1"/>
          <p:nvPr/>
        </p:nvSpPr>
        <p:spPr>
          <a:xfrm>
            <a:off x="1095375" y="1384062"/>
            <a:ext cx="2333625" cy="369332"/>
          </a:xfrm>
          <a:prstGeom prst="rect">
            <a:avLst/>
          </a:prstGeom>
          <a:noFill/>
        </p:spPr>
        <p:txBody>
          <a:bodyPr wrap="square" rtlCol="0">
            <a:spAutoFit/>
          </a:bodyPr>
          <a:lstStyle/>
          <a:p>
            <a:r>
              <a:rPr lang="en-US" dirty="0"/>
              <a:t>Ligand 7 </a:t>
            </a:r>
          </a:p>
        </p:txBody>
      </p:sp>
      <p:pic>
        <p:nvPicPr>
          <p:cNvPr id="8" name="Picture 7" descr="A picture containing pepper, vegetable, green&#10;&#10;Description automatically generated">
            <a:extLst>
              <a:ext uri="{FF2B5EF4-FFF2-40B4-BE49-F238E27FC236}">
                <a16:creationId xmlns:a16="http://schemas.microsoft.com/office/drawing/2014/main" id="{5E34A9BD-41D2-4827-8E11-A56D18B75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683" y="1816101"/>
            <a:ext cx="3066293" cy="4351337"/>
          </a:xfrm>
          <a:prstGeom prst="rect">
            <a:avLst/>
          </a:prstGeom>
        </p:spPr>
      </p:pic>
      <p:sp>
        <p:nvSpPr>
          <p:cNvPr id="9" name="TextBox 8">
            <a:extLst>
              <a:ext uri="{FF2B5EF4-FFF2-40B4-BE49-F238E27FC236}">
                <a16:creationId xmlns:a16="http://schemas.microsoft.com/office/drawing/2014/main" id="{D23A6F52-D18B-46B2-937E-5ADE30B7187B}"/>
              </a:ext>
            </a:extLst>
          </p:cNvPr>
          <p:cNvSpPr txBox="1"/>
          <p:nvPr/>
        </p:nvSpPr>
        <p:spPr>
          <a:xfrm>
            <a:off x="4572000" y="1384062"/>
            <a:ext cx="2705100" cy="369332"/>
          </a:xfrm>
          <a:prstGeom prst="rect">
            <a:avLst/>
          </a:prstGeom>
          <a:noFill/>
        </p:spPr>
        <p:txBody>
          <a:bodyPr wrap="square" rtlCol="0">
            <a:spAutoFit/>
          </a:bodyPr>
          <a:lstStyle/>
          <a:p>
            <a:r>
              <a:rPr lang="en-US" dirty="0"/>
              <a:t>Ligand 8 </a:t>
            </a:r>
          </a:p>
        </p:txBody>
      </p:sp>
      <p:pic>
        <p:nvPicPr>
          <p:cNvPr id="11" name="Picture 10" descr="A picture containing green, pepper, vegetable&#10;&#10;Description automatically generated">
            <a:extLst>
              <a:ext uri="{FF2B5EF4-FFF2-40B4-BE49-F238E27FC236}">
                <a16:creationId xmlns:a16="http://schemas.microsoft.com/office/drawing/2014/main" id="{0BD140CD-2021-4AAE-955A-F4F97FC7DD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764" y="1816101"/>
            <a:ext cx="3066294" cy="4351338"/>
          </a:xfrm>
          <a:prstGeom prst="rect">
            <a:avLst/>
          </a:prstGeom>
        </p:spPr>
      </p:pic>
      <p:sp>
        <p:nvSpPr>
          <p:cNvPr id="12" name="TextBox 11">
            <a:extLst>
              <a:ext uri="{FF2B5EF4-FFF2-40B4-BE49-F238E27FC236}">
                <a16:creationId xmlns:a16="http://schemas.microsoft.com/office/drawing/2014/main" id="{5521FE52-7C2B-422A-A361-D8F48AFE3697}"/>
              </a:ext>
            </a:extLst>
          </p:cNvPr>
          <p:cNvSpPr txBox="1"/>
          <p:nvPr/>
        </p:nvSpPr>
        <p:spPr>
          <a:xfrm>
            <a:off x="8401050" y="1384062"/>
            <a:ext cx="2162175" cy="369332"/>
          </a:xfrm>
          <a:prstGeom prst="rect">
            <a:avLst/>
          </a:prstGeom>
          <a:noFill/>
        </p:spPr>
        <p:txBody>
          <a:bodyPr wrap="square" rtlCol="0">
            <a:spAutoFit/>
          </a:bodyPr>
          <a:lstStyle/>
          <a:p>
            <a:r>
              <a:rPr lang="en-US" dirty="0"/>
              <a:t>Ligand 9 </a:t>
            </a:r>
          </a:p>
        </p:txBody>
      </p:sp>
    </p:spTree>
    <p:extLst>
      <p:ext uri="{BB962C8B-B14F-4D97-AF65-F5344CB8AC3E}">
        <p14:creationId xmlns:p14="http://schemas.microsoft.com/office/powerpoint/2010/main" val="2291831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D3EC-A0AF-4405-AAC3-98A5D979A9A5}"/>
              </a:ext>
            </a:extLst>
          </p:cNvPr>
          <p:cNvSpPr>
            <a:spLocks noGrp="1"/>
          </p:cNvSpPr>
          <p:nvPr>
            <p:ph type="title"/>
          </p:nvPr>
        </p:nvSpPr>
        <p:spPr/>
        <p:txBody>
          <a:bodyPr/>
          <a:lstStyle/>
          <a:p>
            <a:r>
              <a:rPr lang="en-US" dirty="0"/>
              <a:t>Protein with inhibitor continued </a:t>
            </a:r>
          </a:p>
        </p:txBody>
      </p:sp>
      <p:pic>
        <p:nvPicPr>
          <p:cNvPr id="5" name="Content Placeholder 4" descr="A bunch of green grapes&#10;&#10;Description automatically generated with low confidence">
            <a:extLst>
              <a:ext uri="{FF2B5EF4-FFF2-40B4-BE49-F238E27FC236}">
                <a16:creationId xmlns:a16="http://schemas.microsoft.com/office/drawing/2014/main" id="{F94FC5D5-972C-4A1F-B15D-1E9DB4B015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175" y="1487995"/>
            <a:ext cx="3686175" cy="5101452"/>
          </a:xfrm>
        </p:spPr>
      </p:pic>
      <p:sp>
        <p:nvSpPr>
          <p:cNvPr id="6" name="TextBox 5">
            <a:extLst>
              <a:ext uri="{FF2B5EF4-FFF2-40B4-BE49-F238E27FC236}">
                <a16:creationId xmlns:a16="http://schemas.microsoft.com/office/drawing/2014/main" id="{EEAD138D-3896-493A-AEF1-8BF00995FCA3}"/>
              </a:ext>
            </a:extLst>
          </p:cNvPr>
          <p:cNvSpPr txBox="1"/>
          <p:nvPr/>
        </p:nvSpPr>
        <p:spPr>
          <a:xfrm>
            <a:off x="390525" y="2666999"/>
            <a:ext cx="1266825" cy="369332"/>
          </a:xfrm>
          <a:prstGeom prst="rect">
            <a:avLst/>
          </a:prstGeom>
          <a:noFill/>
        </p:spPr>
        <p:txBody>
          <a:bodyPr wrap="square" rtlCol="0">
            <a:spAutoFit/>
          </a:bodyPr>
          <a:lstStyle/>
          <a:p>
            <a:r>
              <a:rPr lang="en-US" dirty="0"/>
              <a:t>Ligand 10</a:t>
            </a:r>
          </a:p>
        </p:txBody>
      </p:sp>
      <p:pic>
        <p:nvPicPr>
          <p:cNvPr id="8" name="Picture 7" descr="A picture containing background pattern&#10;&#10;Description automatically generated">
            <a:extLst>
              <a:ext uri="{FF2B5EF4-FFF2-40B4-BE49-F238E27FC236}">
                <a16:creationId xmlns:a16="http://schemas.microsoft.com/office/drawing/2014/main" id="{9AE57ED0-A2E0-48CF-AFBE-81984D174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487995"/>
            <a:ext cx="3590925" cy="5095836"/>
          </a:xfrm>
          <a:prstGeom prst="rect">
            <a:avLst/>
          </a:prstGeom>
        </p:spPr>
      </p:pic>
      <p:sp>
        <p:nvSpPr>
          <p:cNvPr id="9" name="TextBox 8">
            <a:extLst>
              <a:ext uri="{FF2B5EF4-FFF2-40B4-BE49-F238E27FC236}">
                <a16:creationId xmlns:a16="http://schemas.microsoft.com/office/drawing/2014/main" id="{02E3577D-1CEF-4E2D-A723-2B722D9FF7CD}"/>
              </a:ext>
            </a:extLst>
          </p:cNvPr>
          <p:cNvSpPr txBox="1"/>
          <p:nvPr/>
        </p:nvSpPr>
        <p:spPr>
          <a:xfrm>
            <a:off x="9972675" y="2286000"/>
            <a:ext cx="1628775" cy="369332"/>
          </a:xfrm>
          <a:prstGeom prst="rect">
            <a:avLst/>
          </a:prstGeom>
          <a:noFill/>
        </p:spPr>
        <p:txBody>
          <a:bodyPr wrap="square" rtlCol="0">
            <a:spAutoFit/>
          </a:bodyPr>
          <a:lstStyle/>
          <a:p>
            <a:r>
              <a:rPr lang="en-US" dirty="0"/>
              <a:t>Ligand 11</a:t>
            </a:r>
          </a:p>
        </p:txBody>
      </p:sp>
    </p:spTree>
    <p:extLst>
      <p:ext uri="{BB962C8B-B14F-4D97-AF65-F5344CB8AC3E}">
        <p14:creationId xmlns:p14="http://schemas.microsoft.com/office/powerpoint/2010/main" val="291391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E61913-6E3C-4406-B428-942FE2B5FF47}"/>
              </a:ext>
            </a:extLst>
          </p:cNvPr>
          <p:cNvSpPr>
            <a:spLocks noGrp="1"/>
          </p:cNvSpPr>
          <p:nvPr>
            <p:ph type="title"/>
          </p:nvPr>
        </p:nvSpPr>
        <p:spPr>
          <a:xfrm>
            <a:off x="643467" y="321734"/>
            <a:ext cx="10905066" cy="1135737"/>
          </a:xfrm>
        </p:spPr>
        <p:txBody>
          <a:bodyPr>
            <a:normAutofit/>
          </a:bodyPr>
          <a:lstStyle/>
          <a:p>
            <a:r>
              <a:rPr lang="en-US" sz="3600"/>
              <a:t>Conclusion </a:t>
            </a:r>
          </a:p>
        </p:txBody>
      </p:sp>
      <p:sp>
        <p:nvSpPr>
          <p:cNvPr id="19" name="Content Placeholder 2">
            <a:extLst>
              <a:ext uri="{FF2B5EF4-FFF2-40B4-BE49-F238E27FC236}">
                <a16:creationId xmlns:a16="http://schemas.microsoft.com/office/drawing/2014/main" id="{4F973E97-FAE7-414B-A6C4-9F6D0D20C74E}"/>
              </a:ext>
            </a:extLst>
          </p:cNvPr>
          <p:cNvSpPr>
            <a:spLocks noGrp="1"/>
          </p:cNvSpPr>
          <p:nvPr>
            <p:ph idx="1"/>
          </p:nvPr>
        </p:nvSpPr>
        <p:spPr>
          <a:xfrm>
            <a:off x="643467" y="1761957"/>
            <a:ext cx="10905066" cy="4393982"/>
          </a:xfrm>
        </p:spPr>
        <p:txBody>
          <a:bodyPr>
            <a:normAutofit/>
          </a:bodyPr>
          <a:lstStyle/>
          <a:p>
            <a:r>
              <a:rPr lang="en-US" sz="2400" dirty="0"/>
              <a:t>All 11 ligands have high affinity since they are all below 1000 nm. </a:t>
            </a:r>
          </a:p>
          <a:p>
            <a:r>
              <a:rPr lang="en-US" sz="2400" dirty="0"/>
              <a:t>6 of the 11 ligands could be orally consumed to inhibit HER2 since they are not carcinogenic and can be absorbed intestinally.  </a:t>
            </a:r>
          </a:p>
          <a:p>
            <a:r>
              <a:rPr lang="en-US" sz="2400" dirty="0"/>
              <a:t>The other 5 ligands could be injected to inhibit HER2.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8506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827D-51A2-4ADC-8958-1C86506256F3}"/>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77F6F474-DA6D-4005-A07B-F2F416686823}"/>
              </a:ext>
            </a:extLst>
          </p:cNvPr>
          <p:cNvSpPr>
            <a:spLocks noGrp="1"/>
          </p:cNvSpPr>
          <p:nvPr>
            <p:ph idx="1"/>
          </p:nvPr>
        </p:nvSpPr>
        <p:spPr/>
        <p:txBody>
          <a:bodyPr>
            <a:normAutofit fontScale="92500"/>
          </a:bodyPr>
          <a:lstStyle/>
          <a:p>
            <a:pPr marL="457200" indent="-457200" algn="l"/>
            <a:r>
              <a:rPr lang="en-US" b="0" i="0" dirty="0">
                <a:solidFill>
                  <a:srgbClr val="000000"/>
                </a:solidFill>
                <a:effectLst/>
                <a:latin typeface="Calibri" panose="020F0502020204030204" pitchFamily="34" charset="0"/>
              </a:rPr>
              <a:t>“Stomach Cancer - Symptoms and Causes.” </a:t>
            </a:r>
            <a:r>
              <a:rPr lang="en-US" b="0" i="1" dirty="0">
                <a:solidFill>
                  <a:srgbClr val="000000"/>
                </a:solidFill>
                <a:effectLst/>
                <a:latin typeface="Calibri" panose="020F0502020204030204" pitchFamily="34" charset="0"/>
              </a:rPr>
              <a:t>Mayo Clinic</a:t>
            </a:r>
            <a:r>
              <a:rPr lang="en-US" b="0" i="0" dirty="0">
                <a:solidFill>
                  <a:srgbClr val="000000"/>
                </a:solidFill>
                <a:effectLst/>
                <a:latin typeface="Calibri" panose="020F0502020204030204" pitchFamily="34" charset="0"/>
              </a:rPr>
              <a:t>, 2018, </a:t>
            </a:r>
            <a:r>
              <a:rPr lang="en-US" b="0" i="0" dirty="0">
                <a:solidFill>
                  <a:srgbClr val="000000"/>
                </a:solidFill>
                <a:effectLst/>
                <a:latin typeface="Calibri" panose="020F0502020204030204" pitchFamily="34" charset="0"/>
                <a:hlinkClick r:id="rId2"/>
              </a:rPr>
              <a:t>www.mayoclinic.org/diseases-conditions/stomach-cancer/symptoms-causes/syc-20352438</a:t>
            </a:r>
            <a:r>
              <a:rPr lang="en-US" b="0" i="0" dirty="0">
                <a:solidFill>
                  <a:srgbClr val="000000"/>
                </a:solidFill>
                <a:effectLst/>
                <a:latin typeface="Calibri" panose="020F0502020204030204" pitchFamily="34" charset="0"/>
              </a:rPr>
              <a:t>.</a:t>
            </a:r>
          </a:p>
          <a:p>
            <a:pPr marL="457200" indent="-457200" algn="l"/>
            <a:r>
              <a:rPr lang="en-US" b="0" i="0" dirty="0">
                <a:solidFill>
                  <a:srgbClr val="000000"/>
                </a:solidFill>
                <a:effectLst/>
                <a:latin typeface="Calibri" panose="020F0502020204030204" pitchFamily="34" charset="0"/>
              </a:rPr>
              <a:t>“Annals of Oncology.” </a:t>
            </a:r>
            <a:r>
              <a:rPr lang="en-US" b="0" i="1" dirty="0">
                <a:solidFill>
                  <a:srgbClr val="000000"/>
                </a:solidFill>
                <a:effectLst/>
                <a:latin typeface="Calibri" panose="020F0502020204030204" pitchFamily="34" charset="0"/>
              </a:rPr>
              <a:t>Www.journals.elsevier.com</a:t>
            </a:r>
            <a:r>
              <a:rPr lang="en-US" b="0" i="0" dirty="0">
                <a:solidFill>
                  <a:srgbClr val="000000"/>
                </a:solidFill>
                <a:effectLst/>
                <a:latin typeface="Calibri" panose="020F0502020204030204" pitchFamily="34" charset="0"/>
              </a:rPr>
              <a:t>, www.journals.elsevier.com/annals-of-oncology#:~:text=HER2%20expression%20as%20a%20prognostic%20factor%20in%20gastric. Accessed 17 May 2021.</a:t>
            </a:r>
          </a:p>
          <a:p>
            <a:pPr marL="457200" indent="-457200" algn="l"/>
            <a:r>
              <a:rPr lang="en-US" b="0" i="0" dirty="0" err="1">
                <a:solidFill>
                  <a:srgbClr val="000000"/>
                </a:solidFill>
                <a:effectLst/>
                <a:latin typeface="Calibri" panose="020F0502020204030204" pitchFamily="34" charset="0"/>
              </a:rPr>
              <a:t>Boku</a:t>
            </a:r>
            <a:r>
              <a:rPr lang="en-US" b="0" i="0" dirty="0">
                <a:solidFill>
                  <a:srgbClr val="000000"/>
                </a:solidFill>
                <a:effectLst/>
                <a:latin typeface="Calibri" panose="020F0502020204030204" pitchFamily="34" charset="0"/>
              </a:rPr>
              <a:t>, </a:t>
            </a:r>
            <a:r>
              <a:rPr lang="en-US" b="0" i="0" dirty="0" err="1">
                <a:solidFill>
                  <a:srgbClr val="000000"/>
                </a:solidFill>
                <a:effectLst/>
                <a:latin typeface="Calibri" panose="020F0502020204030204" pitchFamily="34" charset="0"/>
              </a:rPr>
              <a:t>Narikazu</a:t>
            </a:r>
            <a:r>
              <a:rPr lang="en-US" b="0" i="0" dirty="0">
                <a:solidFill>
                  <a:srgbClr val="000000"/>
                </a:solidFill>
                <a:effectLst/>
                <a:latin typeface="Calibri" panose="020F0502020204030204" pitchFamily="34" charset="0"/>
              </a:rPr>
              <a:t>. “HER2-Positive Gastric Cancer.” </a:t>
            </a:r>
            <a:r>
              <a:rPr lang="en-US" b="0" i="1" dirty="0">
                <a:solidFill>
                  <a:srgbClr val="000000"/>
                </a:solidFill>
                <a:effectLst/>
                <a:latin typeface="Calibri" panose="020F0502020204030204" pitchFamily="34" charset="0"/>
              </a:rPr>
              <a:t>Gastric Cancer</a:t>
            </a:r>
            <a:r>
              <a:rPr lang="en-US" b="0" i="0" dirty="0">
                <a:solidFill>
                  <a:srgbClr val="000000"/>
                </a:solidFill>
                <a:effectLst/>
                <a:latin typeface="Calibri" panose="020F0502020204030204" pitchFamily="34" charset="0"/>
              </a:rPr>
              <a:t>, vol. 17, no. 1, 7 Apr. 2013, pp. 1–12, www.ncbi.nlm.nih.gov/pmc/articles/PMC3889288/pdf/10120_2013_Article_252.pdf, 10.1007/s10120-013-0252-z. Accessed 2 May 2019.</a:t>
            </a:r>
          </a:p>
          <a:p>
            <a:pPr marL="0" indent="0" algn="l">
              <a:buNone/>
            </a:pPr>
            <a:endParaRPr lang="en-US" b="0" i="0" dirty="0">
              <a:solidFill>
                <a:srgbClr val="000000"/>
              </a:solidFill>
              <a:effectLst/>
              <a:latin typeface="Calibri" panose="020F0502020204030204" pitchFamily="34" charset="0"/>
            </a:endParaRPr>
          </a:p>
          <a:p>
            <a:pPr marL="0" indent="0" algn="l">
              <a:buNone/>
            </a:pPr>
            <a:endParaRPr lang="en-US" b="0" i="0" dirty="0">
              <a:solidFill>
                <a:srgbClr val="000000"/>
              </a:solidFill>
              <a:effectLst/>
              <a:latin typeface="Calibri" panose="020F0502020204030204" pitchFamily="34" charset="0"/>
            </a:endParaRPr>
          </a:p>
          <a:p>
            <a:pPr algn="l"/>
            <a:endParaRPr lang="en-US" b="0" i="0" dirty="0">
              <a:solidFill>
                <a:srgbClr val="000000"/>
              </a:solidFill>
              <a:effectLst/>
              <a:latin typeface="Calibri" panose="020F0502020204030204" pitchFamily="34" charset="0"/>
            </a:endParaRPr>
          </a:p>
          <a:p>
            <a:pPr marL="457200" indent="-457200" algn="l"/>
            <a:endParaRPr lang="en-US" b="0" i="0" dirty="0">
              <a:solidFill>
                <a:srgbClr val="000000"/>
              </a:solidFill>
              <a:effectLst/>
              <a:latin typeface="Calibri" panose="020F0502020204030204" pitchFamily="34" charset="0"/>
            </a:endParaRPr>
          </a:p>
          <a:p>
            <a:pPr marL="457200" indent="-457200" algn="l"/>
            <a:endParaRPr lang="en-US" b="0" i="0" dirty="0">
              <a:solidFill>
                <a:srgbClr val="000000"/>
              </a:solidFill>
              <a:effectLst/>
              <a:latin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40744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322FDD-1E5A-4BC3-966D-F5FCE4D26942}"/>
              </a:ext>
            </a:extLst>
          </p:cNvPr>
          <p:cNvSpPr>
            <a:spLocks noGrp="1"/>
          </p:cNvSpPr>
          <p:nvPr>
            <p:ph type="title"/>
          </p:nvPr>
        </p:nvSpPr>
        <p:spPr>
          <a:xfrm>
            <a:off x="643467" y="321734"/>
            <a:ext cx="4970877" cy="1135737"/>
          </a:xfrm>
        </p:spPr>
        <p:txBody>
          <a:bodyPr>
            <a:normAutofit/>
          </a:bodyPr>
          <a:lstStyle/>
          <a:p>
            <a:r>
              <a:rPr lang="en-US" sz="3600"/>
              <a:t>Introduction on Stomach Cancer  </a:t>
            </a:r>
          </a:p>
        </p:txBody>
      </p:sp>
      <p:sp>
        <p:nvSpPr>
          <p:cNvPr id="3" name="Content Placeholder 2">
            <a:extLst>
              <a:ext uri="{FF2B5EF4-FFF2-40B4-BE49-F238E27FC236}">
                <a16:creationId xmlns:a16="http://schemas.microsoft.com/office/drawing/2014/main" id="{9F69FC8A-EEE6-4D8E-9F22-00C2625BDD38}"/>
              </a:ext>
            </a:extLst>
          </p:cNvPr>
          <p:cNvSpPr>
            <a:spLocks noGrp="1"/>
          </p:cNvSpPr>
          <p:nvPr>
            <p:ph idx="1"/>
          </p:nvPr>
        </p:nvSpPr>
        <p:spPr>
          <a:xfrm>
            <a:off x="643468" y="1782981"/>
            <a:ext cx="4970877" cy="4393982"/>
          </a:xfrm>
        </p:spPr>
        <p:txBody>
          <a:bodyPr>
            <a:normAutofit/>
          </a:bodyPr>
          <a:lstStyle/>
          <a:p>
            <a:r>
              <a:rPr lang="en-US" sz="1700"/>
              <a:t>Stomach cancer is an abnormal growth of cells that begins in the stomach. </a:t>
            </a:r>
          </a:p>
          <a:p>
            <a:r>
              <a:rPr lang="en-US" sz="1700"/>
              <a:t>The stomach receives and holds the food we eat which helps to break down and digest the food. </a:t>
            </a:r>
          </a:p>
          <a:p>
            <a:r>
              <a:rPr lang="en-US" sz="1700"/>
              <a:t>Stomach cancer is often known as gastric cancer.</a:t>
            </a:r>
          </a:p>
          <a:p>
            <a:r>
              <a:rPr lang="en-US" sz="1700"/>
              <a:t>In most of the world, gastric cancers form in the main part of the stomach. </a:t>
            </a:r>
          </a:p>
          <a:p>
            <a:r>
              <a:rPr lang="en-US" sz="1700"/>
              <a:t>In the USA, gastric cancers is more likely to affect the area where the esophagus carries the food, we swallow meets the stomach which is called gastroesophageal junction. </a:t>
            </a:r>
          </a:p>
          <a:p>
            <a:r>
              <a:rPr lang="en-US" sz="1700"/>
              <a:t>Treatment depends on the stage of the cancer, but mostly treatment is extracting the cancer in surgery. </a:t>
            </a:r>
          </a:p>
          <a:p>
            <a:endParaRPr lang="en-US" sz="1700"/>
          </a:p>
          <a:p>
            <a:endParaRPr lang="en-US" sz="1700"/>
          </a:p>
        </p:txBody>
      </p:sp>
      <p:sp>
        <p:nvSpPr>
          <p:cNvPr id="75" name="Isosceles Triangle 7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FD77CBE8-F7C7-4278-8472-E7C31D7C83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7812" y="1782981"/>
            <a:ext cx="5290720" cy="3544782"/>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80" name="Isosceles Triangle 79">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85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4D52CB-71D3-4659-A518-21B023C32128}"/>
              </a:ext>
            </a:extLst>
          </p:cNvPr>
          <p:cNvSpPr>
            <a:spLocks noGrp="1"/>
          </p:cNvSpPr>
          <p:nvPr>
            <p:ph type="title"/>
          </p:nvPr>
        </p:nvSpPr>
        <p:spPr>
          <a:xfrm>
            <a:off x="643467" y="321734"/>
            <a:ext cx="10905066" cy="1135737"/>
          </a:xfrm>
        </p:spPr>
        <p:txBody>
          <a:bodyPr>
            <a:normAutofit/>
          </a:bodyPr>
          <a:lstStyle/>
          <a:p>
            <a:r>
              <a:rPr lang="en-US" sz="3600"/>
              <a:t>What is HER2? </a:t>
            </a:r>
          </a:p>
        </p:txBody>
      </p:sp>
      <p:sp>
        <p:nvSpPr>
          <p:cNvPr id="3" name="Content Placeholder 2">
            <a:extLst>
              <a:ext uri="{FF2B5EF4-FFF2-40B4-BE49-F238E27FC236}">
                <a16:creationId xmlns:a16="http://schemas.microsoft.com/office/drawing/2014/main" id="{7E1F0F67-8C4F-40EE-9D66-E0E9F589FD9B}"/>
              </a:ext>
            </a:extLst>
          </p:cNvPr>
          <p:cNvSpPr>
            <a:spLocks noGrp="1"/>
          </p:cNvSpPr>
          <p:nvPr>
            <p:ph idx="1"/>
          </p:nvPr>
        </p:nvSpPr>
        <p:spPr>
          <a:xfrm>
            <a:off x="643467" y="1782981"/>
            <a:ext cx="10905066" cy="4393982"/>
          </a:xfrm>
        </p:spPr>
        <p:txBody>
          <a:bodyPr>
            <a:normAutofit/>
          </a:bodyPr>
          <a:lstStyle/>
          <a:p>
            <a:r>
              <a:rPr lang="en-US" sz="2000"/>
              <a:t>HER2 is known as human epidermal growth factor receptor 2.  </a:t>
            </a:r>
          </a:p>
          <a:p>
            <a:r>
              <a:rPr lang="en-US" sz="2000"/>
              <a:t>HER2 acts as the expression of a prognostic factor in gastric cancer. </a:t>
            </a:r>
          </a:p>
          <a:p>
            <a:r>
              <a:rPr lang="en-US" sz="2000"/>
              <a:t>In gastric cancer, HER2 also acts as an oncogene. </a:t>
            </a:r>
          </a:p>
          <a:p>
            <a:r>
              <a:rPr lang="en-US" sz="2000"/>
              <a:t>HER2 is involved in the pathogenesis and poor outcomes of several types of cancer such as gastric and gastroesophageal junction cancer.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4700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DB53-9764-42AC-8FC2-25CA91C080FD}"/>
              </a:ext>
            </a:extLst>
          </p:cNvPr>
          <p:cNvSpPr>
            <a:spLocks noGrp="1"/>
          </p:cNvSpPr>
          <p:nvPr>
            <p:ph type="title"/>
          </p:nvPr>
        </p:nvSpPr>
        <p:spPr/>
        <p:txBody>
          <a:bodyPr/>
          <a:lstStyle/>
          <a:p>
            <a:r>
              <a:rPr lang="en-US"/>
              <a:t>What does HER2 look like? </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AE7E18D0-1E0B-4CA3-91FA-7292EF0E8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8675" y="1690688"/>
            <a:ext cx="8461990" cy="4351338"/>
          </a:xfrm>
        </p:spPr>
      </p:pic>
    </p:spTree>
    <p:extLst>
      <p:ext uri="{BB962C8B-B14F-4D97-AF65-F5344CB8AC3E}">
        <p14:creationId xmlns:p14="http://schemas.microsoft.com/office/powerpoint/2010/main" val="1805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2CA6F8-F6D9-49B6-98DA-5558DD4510BF}"/>
              </a:ext>
            </a:extLst>
          </p:cNvPr>
          <p:cNvSpPr>
            <a:spLocks noGrp="1"/>
          </p:cNvSpPr>
          <p:nvPr>
            <p:ph type="title"/>
          </p:nvPr>
        </p:nvSpPr>
        <p:spPr>
          <a:xfrm>
            <a:off x="643467" y="1698171"/>
            <a:ext cx="3962061" cy="4516360"/>
          </a:xfrm>
        </p:spPr>
        <p:txBody>
          <a:bodyPr anchor="t">
            <a:normAutofit/>
          </a:bodyPr>
          <a:lstStyle/>
          <a:p>
            <a:r>
              <a:rPr lang="en-US" sz="3600"/>
              <a:t>Research Objective </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2801E4F-8A8E-4BB9-A7F8-08666E3AED3B}"/>
              </a:ext>
            </a:extLst>
          </p:cNvPr>
          <p:cNvSpPr>
            <a:spLocks noGrp="1"/>
          </p:cNvSpPr>
          <p:nvPr>
            <p:ph idx="1"/>
          </p:nvPr>
        </p:nvSpPr>
        <p:spPr>
          <a:xfrm>
            <a:off x="5070020" y="1698170"/>
            <a:ext cx="6478513" cy="4516361"/>
          </a:xfrm>
        </p:spPr>
        <p:txBody>
          <a:bodyPr>
            <a:normAutofit/>
          </a:bodyPr>
          <a:lstStyle/>
          <a:p>
            <a:r>
              <a:rPr lang="en-US" sz="2000">
                <a:latin typeface="Open Sans"/>
                <a:ea typeface="Open Sans"/>
                <a:cs typeface="Open Sans"/>
                <a:sym typeface="Open Sans"/>
              </a:rPr>
              <a:t>The objective of this research project was to use DeNovo Ligand to predict which compounds would have high binding affinity to target protein HER2. The predicted compounds could be a potential cure for gastric cancer. </a:t>
            </a:r>
          </a:p>
          <a:p>
            <a:pPr marL="0" indent="0">
              <a:buNone/>
            </a:pPr>
            <a:endParaRPr lang="en-US" sz="2000"/>
          </a:p>
        </p:txBody>
      </p:sp>
      <p:sp>
        <p:nvSpPr>
          <p:cNvPr id="26"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3753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6F38C-53CE-4A7D-B847-9003294CB5A2}"/>
              </a:ext>
            </a:extLst>
          </p:cNvPr>
          <p:cNvSpPr>
            <a:spLocks noGrp="1"/>
          </p:cNvSpPr>
          <p:nvPr>
            <p:ph type="title"/>
          </p:nvPr>
        </p:nvSpPr>
        <p:spPr>
          <a:xfrm>
            <a:off x="643467" y="321734"/>
            <a:ext cx="10905066" cy="1135737"/>
          </a:xfrm>
        </p:spPr>
        <p:txBody>
          <a:bodyPr>
            <a:normAutofit/>
          </a:bodyPr>
          <a:lstStyle/>
          <a:p>
            <a:r>
              <a:rPr lang="en-US" sz="3600"/>
              <a:t>Methods </a:t>
            </a:r>
          </a:p>
        </p:txBody>
      </p:sp>
      <p:sp>
        <p:nvSpPr>
          <p:cNvPr id="3" name="Content Placeholder 2">
            <a:extLst>
              <a:ext uri="{FF2B5EF4-FFF2-40B4-BE49-F238E27FC236}">
                <a16:creationId xmlns:a16="http://schemas.microsoft.com/office/drawing/2014/main" id="{50935C5F-1674-4798-A8E3-18C57BD8FBDC}"/>
              </a:ext>
            </a:extLst>
          </p:cNvPr>
          <p:cNvSpPr>
            <a:spLocks noGrp="1"/>
          </p:cNvSpPr>
          <p:nvPr>
            <p:ph idx="1"/>
          </p:nvPr>
        </p:nvSpPr>
        <p:spPr>
          <a:xfrm>
            <a:off x="643467" y="1782981"/>
            <a:ext cx="10905066" cy="4393982"/>
          </a:xfrm>
        </p:spPr>
        <p:txBody>
          <a:bodyPr>
            <a:normAutofit/>
          </a:bodyPr>
          <a:lstStyle/>
          <a:p>
            <a:pPr marL="514350" indent="-514350">
              <a:buAutoNum type="arabicPeriod"/>
            </a:pPr>
            <a:r>
              <a:rPr lang="en-US" sz="2000" dirty="0"/>
              <a:t>Pick a disease and a protein. </a:t>
            </a:r>
          </a:p>
          <a:p>
            <a:pPr marL="514350" indent="-514350">
              <a:buAutoNum type="arabicPeriod"/>
            </a:pPr>
            <a:r>
              <a:rPr lang="en-US" sz="2000" dirty="0"/>
              <a:t>Run De Novo 11 times with the 3D experimental X-Ray crystal structure.</a:t>
            </a:r>
          </a:p>
          <a:p>
            <a:pPr marL="514350" indent="-514350">
              <a:buAutoNum type="arabicPeriod"/>
            </a:pPr>
            <a:r>
              <a:rPr lang="en-US" sz="2000" dirty="0">
                <a:latin typeface="Open Sans"/>
                <a:ea typeface="Open Sans"/>
                <a:cs typeface="Open Sans"/>
                <a:sym typeface="Open Sans"/>
              </a:rPr>
              <a:t>Calculate the affinity of the 11 compounds. </a:t>
            </a:r>
          </a:p>
          <a:p>
            <a:pPr marL="514350" indent="-514350">
              <a:buAutoNum type="arabicPeriod"/>
            </a:pPr>
            <a:r>
              <a:rPr lang="en-US" sz="2000" dirty="0">
                <a:latin typeface="Open Sans"/>
                <a:ea typeface="Open Sans"/>
                <a:cs typeface="Open Sans"/>
                <a:sym typeface="Open Sans"/>
              </a:rPr>
              <a:t>Dr. Anderson provided me with all my compounds in order to figure out the SMILES structures. </a:t>
            </a:r>
          </a:p>
          <a:p>
            <a:pPr marL="514350" indent="-514350">
              <a:buAutoNum type="arabicPeriod"/>
            </a:pPr>
            <a:r>
              <a:rPr lang="en-US" sz="2000" dirty="0">
                <a:latin typeface="Open Sans"/>
                <a:ea typeface="Open Sans"/>
                <a:cs typeface="Open Sans"/>
                <a:sym typeface="Open Sans"/>
              </a:rPr>
              <a:t>In ADMET, upload the file that has all the compounds. ADMET predicts which compounds are carcinogenic and could be absorbed orally. </a:t>
            </a:r>
          </a:p>
          <a:p>
            <a:pPr marL="514350" indent="-514350">
              <a:buAutoNum type="arabicPeriod"/>
            </a:pPr>
            <a:r>
              <a:rPr lang="en-US" sz="2000" dirty="0">
                <a:latin typeface="Open Sans"/>
                <a:ea typeface="Open Sans"/>
                <a:cs typeface="Open Sans"/>
                <a:sym typeface="Open Sans"/>
              </a:rPr>
              <a:t>After eliminating some ligands due to low GI absorption and low synthesis, the ligands that are high in GI absorption and high synthesis can potentially become pharmaceutical drugs and limit cell growth</a:t>
            </a:r>
          </a:p>
          <a:p>
            <a:pPr marL="514350" indent="-514350">
              <a:buAutoNum type="arabicPeriod"/>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234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EDF3-1678-4163-9074-B9E7FF877809}"/>
              </a:ext>
            </a:extLst>
          </p:cNvPr>
          <p:cNvSpPr>
            <a:spLocks noGrp="1"/>
          </p:cNvSpPr>
          <p:nvPr>
            <p:ph type="title"/>
          </p:nvPr>
        </p:nvSpPr>
        <p:spPr/>
        <p:txBody>
          <a:bodyPr/>
          <a:lstStyle/>
          <a:p>
            <a:r>
              <a:rPr lang="en-US" dirty="0"/>
              <a:t>Ligand designs </a:t>
            </a:r>
          </a:p>
        </p:txBody>
      </p:sp>
      <p:pic>
        <p:nvPicPr>
          <p:cNvPr id="2050" name="Picture 2" descr="C=C1CC2CC(c3cccc(-c4ccc(-n5ccc(CC(C)NC(=O)O)n5)cc4C)c3)C(c3ccccc3)C2C1 ">
            <a:extLst>
              <a:ext uri="{FF2B5EF4-FFF2-40B4-BE49-F238E27FC236}">
                <a16:creationId xmlns:a16="http://schemas.microsoft.com/office/drawing/2014/main" id="{7953B734-2F71-4689-A392-8E88271D21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43050"/>
            <a:ext cx="4705350" cy="2352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5ED635-50BA-473A-AE24-D1D557ED95FB}"/>
              </a:ext>
            </a:extLst>
          </p:cNvPr>
          <p:cNvSpPr txBox="1"/>
          <p:nvPr/>
        </p:nvSpPr>
        <p:spPr>
          <a:xfrm>
            <a:off x="590550" y="1790700"/>
            <a:ext cx="1066800" cy="646331"/>
          </a:xfrm>
          <a:prstGeom prst="rect">
            <a:avLst/>
          </a:prstGeom>
          <a:noFill/>
        </p:spPr>
        <p:txBody>
          <a:bodyPr wrap="square" rtlCol="0">
            <a:spAutoFit/>
          </a:bodyPr>
          <a:lstStyle/>
          <a:p>
            <a:r>
              <a:rPr lang="en-US" dirty="0"/>
              <a:t>Ligand 1</a:t>
            </a:r>
          </a:p>
          <a:p>
            <a:r>
              <a:rPr lang="en-US" dirty="0" err="1"/>
              <a:t>Kd</a:t>
            </a:r>
            <a:r>
              <a:rPr lang="en-US" dirty="0"/>
              <a:t>: 2 </a:t>
            </a:r>
            <a:r>
              <a:rPr lang="en-US" dirty="0" err="1"/>
              <a:t>nM</a:t>
            </a:r>
            <a:endParaRPr lang="en-US" dirty="0"/>
          </a:p>
        </p:txBody>
      </p:sp>
      <p:pic>
        <p:nvPicPr>
          <p:cNvPr id="2052" name="Picture 4" descr="CC(ON1NC(C2CCOCC2NCC(C)(C)O)NC1=O)c1cc(-c2ccccc2)cc(-c2ccccc2)c1 ">
            <a:extLst>
              <a:ext uri="{FF2B5EF4-FFF2-40B4-BE49-F238E27FC236}">
                <a16:creationId xmlns:a16="http://schemas.microsoft.com/office/drawing/2014/main" id="{876B740F-83B1-4315-828C-5A6F0D21A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1195387"/>
            <a:ext cx="5400676" cy="2700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7F409B-9539-460F-B6DA-C3299515A4F6}"/>
              </a:ext>
            </a:extLst>
          </p:cNvPr>
          <p:cNvSpPr txBox="1"/>
          <p:nvPr/>
        </p:nvSpPr>
        <p:spPr>
          <a:xfrm>
            <a:off x="4781550" y="1975366"/>
            <a:ext cx="1219200" cy="646331"/>
          </a:xfrm>
          <a:prstGeom prst="rect">
            <a:avLst/>
          </a:prstGeom>
          <a:noFill/>
        </p:spPr>
        <p:txBody>
          <a:bodyPr wrap="square" rtlCol="0">
            <a:spAutoFit/>
          </a:bodyPr>
          <a:lstStyle/>
          <a:p>
            <a:r>
              <a:rPr lang="en-US" dirty="0"/>
              <a:t>Ligand 2</a:t>
            </a:r>
          </a:p>
          <a:p>
            <a:r>
              <a:rPr lang="en-US" dirty="0" err="1"/>
              <a:t>Kd</a:t>
            </a:r>
            <a:r>
              <a:rPr lang="en-US" dirty="0"/>
              <a:t>: 4 </a:t>
            </a:r>
            <a:r>
              <a:rPr lang="en-US" dirty="0" err="1"/>
              <a:t>nM</a:t>
            </a:r>
            <a:r>
              <a:rPr lang="en-US" dirty="0"/>
              <a:t>  </a:t>
            </a:r>
          </a:p>
        </p:txBody>
      </p:sp>
      <p:pic>
        <p:nvPicPr>
          <p:cNvPr id="2054" name="Picture 6" descr="O=C(OCCl)C(O)(c1ccccc1)n1cnc(-c2cc3c4c(c2)c(=O)[nH]nc4C(c2ccccc2)CN3)n1 ">
            <a:extLst>
              <a:ext uri="{FF2B5EF4-FFF2-40B4-BE49-F238E27FC236}">
                <a16:creationId xmlns:a16="http://schemas.microsoft.com/office/drawing/2014/main" id="{E8617C09-C0AB-42CF-AA4A-D2DCE7B81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650" y="1195387"/>
            <a:ext cx="470535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320ADE-A129-4D78-BF22-2F236B72906F}"/>
              </a:ext>
            </a:extLst>
          </p:cNvPr>
          <p:cNvSpPr txBox="1"/>
          <p:nvPr/>
        </p:nvSpPr>
        <p:spPr>
          <a:xfrm>
            <a:off x="8305800" y="1285875"/>
            <a:ext cx="1238251" cy="646331"/>
          </a:xfrm>
          <a:prstGeom prst="rect">
            <a:avLst/>
          </a:prstGeom>
          <a:noFill/>
        </p:spPr>
        <p:txBody>
          <a:bodyPr wrap="square" rtlCol="0">
            <a:spAutoFit/>
          </a:bodyPr>
          <a:lstStyle/>
          <a:p>
            <a:r>
              <a:rPr lang="en-US" dirty="0"/>
              <a:t>Ligand 3</a:t>
            </a:r>
          </a:p>
          <a:p>
            <a:r>
              <a:rPr lang="en-US" dirty="0" err="1"/>
              <a:t>Kd</a:t>
            </a:r>
            <a:r>
              <a:rPr lang="en-US" dirty="0"/>
              <a:t>: 10 </a:t>
            </a:r>
            <a:r>
              <a:rPr lang="en-US" dirty="0" err="1"/>
              <a:t>nM</a:t>
            </a:r>
            <a:endParaRPr lang="en-US" dirty="0"/>
          </a:p>
        </p:txBody>
      </p:sp>
      <p:pic>
        <p:nvPicPr>
          <p:cNvPr id="2056" name="Picture 8" descr="CNCCC(OC1CCN(C2CC3C4CCCC4CCC3C3C=CC(=O)C=C32)CC1)c1c[nH]c2ccccc21 ">
            <a:extLst>
              <a:ext uri="{FF2B5EF4-FFF2-40B4-BE49-F238E27FC236}">
                <a16:creationId xmlns:a16="http://schemas.microsoft.com/office/drawing/2014/main" id="{02A026D3-FC44-48C5-83B2-6227CD8D6E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 y="4021137"/>
            <a:ext cx="4743450" cy="23717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954668-9606-4DBF-981C-EBC4EBD07429}"/>
              </a:ext>
            </a:extLst>
          </p:cNvPr>
          <p:cNvSpPr txBox="1"/>
          <p:nvPr/>
        </p:nvSpPr>
        <p:spPr>
          <a:xfrm>
            <a:off x="676275" y="4021137"/>
            <a:ext cx="1704975" cy="646331"/>
          </a:xfrm>
          <a:prstGeom prst="rect">
            <a:avLst/>
          </a:prstGeom>
          <a:noFill/>
        </p:spPr>
        <p:txBody>
          <a:bodyPr wrap="square" rtlCol="0">
            <a:spAutoFit/>
          </a:bodyPr>
          <a:lstStyle/>
          <a:p>
            <a:r>
              <a:rPr lang="en-US" dirty="0"/>
              <a:t>Ligand 4</a:t>
            </a:r>
          </a:p>
          <a:p>
            <a:r>
              <a:rPr lang="en-US" dirty="0" err="1"/>
              <a:t>Kd</a:t>
            </a:r>
            <a:r>
              <a:rPr lang="en-US" dirty="0"/>
              <a:t>: 20 </a:t>
            </a:r>
            <a:r>
              <a:rPr lang="en-US" dirty="0" err="1"/>
              <a:t>nM</a:t>
            </a:r>
            <a:endParaRPr lang="en-US" dirty="0"/>
          </a:p>
        </p:txBody>
      </p:sp>
      <p:pic>
        <p:nvPicPr>
          <p:cNvPr id="2058" name="Picture 10" descr="CCN1CCC(c2ccnc(-c3ccn(-c4ccnc5ccc(C)cc54)n3)n2)C(=CCC(C)N)C1 ">
            <a:extLst>
              <a:ext uri="{FF2B5EF4-FFF2-40B4-BE49-F238E27FC236}">
                <a16:creationId xmlns:a16="http://schemas.microsoft.com/office/drawing/2014/main" id="{BF648BC5-3A56-4B8F-84DE-16AFD5FC4F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75" y="3911599"/>
            <a:ext cx="5181600" cy="2590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E42FA5-D493-44B3-9C48-E6DD4CD43B3E}"/>
              </a:ext>
            </a:extLst>
          </p:cNvPr>
          <p:cNvSpPr txBox="1"/>
          <p:nvPr/>
        </p:nvSpPr>
        <p:spPr>
          <a:xfrm>
            <a:off x="3857625" y="4205803"/>
            <a:ext cx="1076325" cy="646331"/>
          </a:xfrm>
          <a:prstGeom prst="rect">
            <a:avLst/>
          </a:prstGeom>
          <a:noFill/>
        </p:spPr>
        <p:txBody>
          <a:bodyPr wrap="square" rtlCol="0">
            <a:spAutoFit/>
          </a:bodyPr>
          <a:lstStyle/>
          <a:p>
            <a:r>
              <a:rPr lang="en-US" dirty="0"/>
              <a:t>Ligand 5 </a:t>
            </a:r>
          </a:p>
          <a:p>
            <a:r>
              <a:rPr lang="en-US" dirty="0" err="1"/>
              <a:t>Kd</a:t>
            </a:r>
            <a:r>
              <a:rPr lang="en-US" dirty="0"/>
              <a:t>: 3 </a:t>
            </a:r>
            <a:r>
              <a:rPr lang="en-US" dirty="0" err="1"/>
              <a:t>nM</a:t>
            </a:r>
            <a:r>
              <a:rPr lang="en-US" dirty="0"/>
              <a:t> </a:t>
            </a:r>
          </a:p>
        </p:txBody>
      </p:sp>
      <p:pic>
        <p:nvPicPr>
          <p:cNvPr id="2060" name="Picture 12" descr="CCC1(C2Oc3ccc(O)cc3O2)Oc2ccc(-c3ccc(CCC(C)NCCO)c(C4CC4)c3)cc2O1 ">
            <a:extLst>
              <a:ext uri="{FF2B5EF4-FFF2-40B4-BE49-F238E27FC236}">
                <a16:creationId xmlns:a16="http://schemas.microsoft.com/office/drawing/2014/main" id="{6444B8EA-314D-496B-9DAA-D4E54B47BF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5724" y="3911599"/>
            <a:ext cx="4486276" cy="22431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FCC574-A41D-41AA-AAB1-818A24940E00}"/>
              </a:ext>
            </a:extLst>
          </p:cNvPr>
          <p:cNvSpPr txBox="1"/>
          <p:nvPr/>
        </p:nvSpPr>
        <p:spPr>
          <a:xfrm>
            <a:off x="8848725" y="5572125"/>
            <a:ext cx="1476375" cy="923330"/>
          </a:xfrm>
          <a:prstGeom prst="rect">
            <a:avLst/>
          </a:prstGeom>
          <a:noFill/>
        </p:spPr>
        <p:txBody>
          <a:bodyPr wrap="square" rtlCol="0">
            <a:spAutoFit/>
          </a:bodyPr>
          <a:lstStyle/>
          <a:p>
            <a:r>
              <a:rPr lang="en-US" dirty="0"/>
              <a:t>Ligand 6</a:t>
            </a:r>
          </a:p>
          <a:p>
            <a:r>
              <a:rPr lang="en-US" dirty="0" err="1"/>
              <a:t>Kd</a:t>
            </a:r>
            <a:r>
              <a:rPr lang="en-US" dirty="0"/>
              <a:t>: 2 </a:t>
            </a:r>
            <a:r>
              <a:rPr lang="en-US" dirty="0" err="1"/>
              <a:t>nM</a:t>
            </a:r>
            <a:endParaRPr lang="en-US" dirty="0"/>
          </a:p>
          <a:p>
            <a:endParaRPr lang="en-US" dirty="0"/>
          </a:p>
        </p:txBody>
      </p:sp>
    </p:spTree>
    <p:extLst>
      <p:ext uri="{BB962C8B-B14F-4D97-AF65-F5344CB8AC3E}">
        <p14:creationId xmlns:p14="http://schemas.microsoft.com/office/powerpoint/2010/main" val="1432183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166D-3E95-4D2D-B6E5-AC5A62AE978F}"/>
              </a:ext>
            </a:extLst>
          </p:cNvPr>
          <p:cNvSpPr>
            <a:spLocks noGrp="1"/>
          </p:cNvSpPr>
          <p:nvPr>
            <p:ph type="title"/>
          </p:nvPr>
        </p:nvSpPr>
        <p:spPr/>
        <p:txBody>
          <a:bodyPr/>
          <a:lstStyle/>
          <a:p>
            <a:r>
              <a:rPr lang="en-US" dirty="0"/>
              <a:t>Ligand designs continued </a:t>
            </a:r>
          </a:p>
        </p:txBody>
      </p:sp>
      <p:pic>
        <p:nvPicPr>
          <p:cNvPr id="3074" name="Picture 2" descr="OC1CCC2(c3ccccc3)COC1(c1cccc(Cc3ccc(C4Cc5ccccc5C4)cc3)c1)O2 ">
            <a:extLst>
              <a:ext uri="{FF2B5EF4-FFF2-40B4-BE49-F238E27FC236}">
                <a16:creationId xmlns:a16="http://schemas.microsoft.com/office/drawing/2014/main" id="{C6CD5A02-EFF3-4223-808B-DAF64C8B91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5425" y="1283057"/>
            <a:ext cx="4932362" cy="2466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35F3C7-ED10-4532-992B-C221DECE105C}"/>
              </a:ext>
            </a:extLst>
          </p:cNvPr>
          <p:cNvSpPr txBox="1"/>
          <p:nvPr/>
        </p:nvSpPr>
        <p:spPr>
          <a:xfrm>
            <a:off x="304800" y="2146816"/>
            <a:ext cx="1771650" cy="646331"/>
          </a:xfrm>
          <a:prstGeom prst="rect">
            <a:avLst/>
          </a:prstGeom>
          <a:noFill/>
        </p:spPr>
        <p:txBody>
          <a:bodyPr wrap="square" rtlCol="0">
            <a:spAutoFit/>
          </a:bodyPr>
          <a:lstStyle/>
          <a:p>
            <a:r>
              <a:rPr lang="en-US" dirty="0"/>
              <a:t>Ligand 7</a:t>
            </a:r>
          </a:p>
          <a:p>
            <a:r>
              <a:rPr lang="en-US" dirty="0" err="1"/>
              <a:t>Kd</a:t>
            </a:r>
            <a:r>
              <a:rPr lang="en-US" dirty="0"/>
              <a:t>: 9 </a:t>
            </a:r>
            <a:r>
              <a:rPr lang="en-US" dirty="0" err="1"/>
              <a:t>nM</a:t>
            </a:r>
            <a:r>
              <a:rPr lang="en-US" dirty="0"/>
              <a:t> </a:t>
            </a:r>
          </a:p>
        </p:txBody>
      </p:sp>
      <p:pic>
        <p:nvPicPr>
          <p:cNvPr id="3076" name="Picture 4" descr="OC(CCc1cccc(-c2ccccc2N2CCNCC2)c1)(c1ccccc1)C1=CC(c2ccccc2)CCC1 ">
            <a:extLst>
              <a:ext uri="{FF2B5EF4-FFF2-40B4-BE49-F238E27FC236}">
                <a16:creationId xmlns:a16="http://schemas.microsoft.com/office/drawing/2014/main" id="{86D58E6A-A83A-4622-BAA8-8A8A4C3E8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975" y="1283057"/>
            <a:ext cx="5648325" cy="28241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3DF9E8-59DC-4547-8038-884DFDD9367C}"/>
              </a:ext>
            </a:extLst>
          </p:cNvPr>
          <p:cNvSpPr txBox="1"/>
          <p:nvPr/>
        </p:nvSpPr>
        <p:spPr>
          <a:xfrm>
            <a:off x="4362450" y="1876425"/>
            <a:ext cx="1590675" cy="923330"/>
          </a:xfrm>
          <a:prstGeom prst="rect">
            <a:avLst/>
          </a:prstGeom>
          <a:noFill/>
        </p:spPr>
        <p:txBody>
          <a:bodyPr wrap="square" rtlCol="0">
            <a:spAutoFit/>
          </a:bodyPr>
          <a:lstStyle/>
          <a:p>
            <a:r>
              <a:rPr lang="en-US" dirty="0"/>
              <a:t>Ligand 8</a:t>
            </a:r>
          </a:p>
          <a:p>
            <a:r>
              <a:rPr lang="en-US" dirty="0" err="1"/>
              <a:t>Kd</a:t>
            </a:r>
            <a:r>
              <a:rPr lang="en-US" dirty="0"/>
              <a:t>: 90 </a:t>
            </a:r>
            <a:r>
              <a:rPr lang="en-US" dirty="0" err="1"/>
              <a:t>nM</a:t>
            </a:r>
            <a:endParaRPr lang="en-US" dirty="0"/>
          </a:p>
          <a:p>
            <a:r>
              <a:rPr lang="en-US" dirty="0"/>
              <a:t> </a:t>
            </a:r>
          </a:p>
        </p:txBody>
      </p:sp>
      <p:pic>
        <p:nvPicPr>
          <p:cNvPr id="3078" name="Picture 6" descr="CCCC(C)NCCc1cnc(N2CCN(c3ccc(-c4ccccc4)c4ccccc43)CC2)c(C)c1 ">
            <a:extLst>
              <a:ext uri="{FF2B5EF4-FFF2-40B4-BE49-F238E27FC236}">
                <a16:creationId xmlns:a16="http://schemas.microsoft.com/office/drawing/2014/main" id="{EBFAE8BD-3F58-43D3-AEB3-E7ADC5494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0450" y="994291"/>
            <a:ext cx="4610100" cy="2305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A9D097-0889-49FE-9ABE-49708AF08180}"/>
              </a:ext>
            </a:extLst>
          </p:cNvPr>
          <p:cNvSpPr txBox="1"/>
          <p:nvPr/>
        </p:nvSpPr>
        <p:spPr>
          <a:xfrm>
            <a:off x="8220075" y="2516148"/>
            <a:ext cx="1895475" cy="923330"/>
          </a:xfrm>
          <a:prstGeom prst="rect">
            <a:avLst/>
          </a:prstGeom>
          <a:noFill/>
        </p:spPr>
        <p:txBody>
          <a:bodyPr wrap="square" rtlCol="0">
            <a:spAutoFit/>
          </a:bodyPr>
          <a:lstStyle/>
          <a:p>
            <a:r>
              <a:rPr lang="en-US" dirty="0"/>
              <a:t>Ligand 9</a:t>
            </a:r>
          </a:p>
          <a:p>
            <a:r>
              <a:rPr lang="en-US" dirty="0" err="1"/>
              <a:t>Kd</a:t>
            </a:r>
            <a:r>
              <a:rPr lang="en-US" dirty="0"/>
              <a:t>: 10 </a:t>
            </a:r>
            <a:r>
              <a:rPr lang="en-US" dirty="0" err="1"/>
              <a:t>nM</a:t>
            </a:r>
            <a:r>
              <a:rPr lang="en-US" dirty="0"/>
              <a:t> </a:t>
            </a:r>
          </a:p>
          <a:p>
            <a:endParaRPr lang="en-US" dirty="0"/>
          </a:p>
        </p:txBody>
      </p:sp>
      <p:pic>
        <p:nvPicPr>
          <p:cNvPr id="3080" name="Picture 8" descr="CN(C)CCOCc1nccn2c(-c3ccc4c(c3)ncnc4C3COC(C4CCCCO4)C3)nc(O)c12 ">
            <a:extLst>
              <a:ext uri="{FF2B5EF4-FFF2-40B4-BE49-F238E27FC236}">
                <a16:creationId xmlns:a16="http://schemas.microsoft.com/office/drawing/2014/main" id="{D0198684-A0DA-4D54-8516-EDF26F3A2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544" y="3934975"/>
            <a:ext cx="5171282" cy="25856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C8EE5C-BEAE-4FA2-B4EE-20EEA7EF1FCC}"/>
              </a:ext>
            </a:extLst>
          </p:cNvPr>
          <p:cNvSpPr txBox="1"/>
          <p:nvPr/>
        </p:nvSpPr>
        <p:spPr>
          <a:xfrm>
            <a:off x="419100" y="4317602"/>
            <a:ext cx="2228850" cy="646331"/>
          </a:xfrm>
          <a:prstGeom prst="rect">
            <a:avLst/>
          </a:prstGeom>
          <a:noFill/>
        </p:spPr>
        <p:txBody>
          <a:bodyPr wrap="square" rtlCol="0">
            <a:spAutoFit/>
          </a:bodyPr>
          <a:lstStyle/>
          <a:p>
            <a:r>
              <a:rPr lang="en-US" dirty="0"/>
              <a:t>Ligand 10</a:t>
            </a:r>
          </a:p>
          <a:p>
            <a:r>
              <a:rPr lang="en-US" dirty="0" err="1"/>
              <a:t>Kd</a:t>
            </a:r>
            <a:r>
              <a:rPr lang="en-US" dirty="0"/>
              <a:t>: 20 </a:t>
            </a:r>
            <a:r>
              <a:rPr lang="en-US" dirty="0" err="1"/>
              <a:t>nM</a:t>
            </a:r>
            <a:endParaRPr lang="en-US" dirty="0"/>
          </a:p>
        </p:txBody>
      </p:sp>
      <p:pic>
        <p:nvPicPr>
          <p:cNvPr id="3082" name="Picture 10" descr="C=C1C=CC(c2c(-c3ccccc3)cc(O)c(O)c2CCN2CCN(CCc3ccccc3)CC2)=CC1=O ">
            <a:extLst>
              <a:ext uri="{FF2B5EF4-FFF2-40B4-BE49-F238E27FC236}">
                <a16:creationId xmlns:a16="http://schemas.microsoft.com/office/drawing/2014/main" id="{38AA9F2D-1499-4FC3-8AFD-455DD6657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382" y="4033420"/>
            <a:ext cx="5171282" cy="25856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F4052E-26AC-49A3-80A5-DA7EEC5E4418}"/>
              </a:ext>
            </a:extLst>
          </p:cNvPr>
          <p:cNvSpPr txBox="1"/>
          <p:nvPr/>
        </p:nvSpPr>
        <p:spPr>
          <a:xfrm>
            <a:off x="10115550" y="4156510"/>
            <a:ext cx="1657350" cy="646331"/>
          </a:xfrm>
          <a:prstGeom prst="rect">
            <a:avLst/>
          </a:prstGeom>
          <a:noFill/>
        </p:spPr>
        <p:txBody>
          <a:bodyPr wrap="square" rtlCol="0">
            <a:spAutoFit/>
          </a:bodyPr>
          <a:lstStyle/>
          <a:p>
            <a:r>
              <a:rPr lang="en-US" dirty="0"/>
              <a:t>Ligand 11</a:t>
            </a:r>
          </a:p>
          <a:p>
            <a:r>
              <a:rPr lang="en-US" dirty="0" err="1"/>
              <a:t>Kd</a:t>
            </a:r>
            <a:r>
              <a:rPr lang="en-US" dirty="0"/>
              <a:t>: 6 </a:t>
            </a:r>
            <a:r>
              <a:rPr lang="en-US" dirty="0" err="1"/>
              <a:t>nM</a:t>
            </a:r>
            <a:r>
              <a:rPr lang="en-US" dirty="0"/>
              <a:t> </a:t>
            </a:r>
          </a:p>
        </p:txBody>
      </p:sp>
    </p:spTree>
    <p:extLst>
      <p:ext uri="{BB962C8B-B14F-4D97-AF65-F5344CB8AC3E}">
        <p14:creationId xmlns:p14="http://schemas.microsoft.com/office/powerpoint/2010/main" val="1311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66C1C-A36A-4D3B-AA5D-D1A4F311E901}"/>
              </a:ext>
            </a:extLst>
          </p:cNvPr>
          <p:cNvSpPr>
            <a:spLocks noGrp="1"/>
          </p:cNvSpPr>
          <p:nvPr>
            <p:ph type="title"/>
          </p:nvPr>
        </p:nvSpPr>
        <p:spPr>
          <a:xfrm>
            <a:off x="838200" y="557188"/>
            <a:ext cx="10515600" cy="1133499"/>
          </a:xfrm>
        </p:spPr>
        <p:txBody>
          <a:bodyPr>
            <a:normAutofit/>
          </a:bodyPr>
          <a:lstStyle/>
          <a:p>
            <a:pPr algn="ctr"/>
            <a:r>
              <a:rPr lang="en-US" sz="5200"/>
              <a:t>Results explained </a:t>
            </a:r>
          </a:p>
        </p:txBody>
      </p:sp>
      <p:graphicFrame>
        <p:nvGraphicFramePr>
          <p:cNvPr id="5" name="Content Placeholder 2">
            <a:extLst>
              <a:ext uri="{FF2B5EF4-FFF2-40B4-BE49-F238E27FC236}">
                <a16:creationId xmlns:a16="http://schemas.microsoft.com/office/drawing/2014/main" id="{208898E5-501B-45B3-A83F-DB0425FEB4C6}"/>
              </a:ext>
            </a:extLst>
          </p:cNvPr>
          <p:cNvGraphicFramePr>
            <a:graphicFrameLocks noGrp="1"/>
          </p:cNvGraphicFramePr>
          <p:nvPr>
            <p:ph idx="1"/>
            <p:extLst>
              <p:ext uri="{D42A27DB-BD31-4B8C-83A1-F6EECF244321}">
                <p14:modId xmlns:p14="http://schemas.microsoft.com/office/powerpoint/2010/main" val="314021209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2871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3191</TotalTime>
  <Words>763</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Open Sans</vt:lpstr>
      <vt:lpstr>Office Theme</vt:lpstr>
      <vt:lpstr>Using De Novo Ligand Design to Discover Ligands that Bind to HER2 to Inhibit Stomach Cancer</vt:lpstr>
      <vt:lpstr>Introduction on Stomach Cancer  </vt:lpstr>
      <vt:lpstr>What is HER2? </vt:lpstr>
      <vt:lpstr>What does HER2 look like? </vt:lpstr>
      <vt:lpstr>Research Objective </vt:lpstr>
      <vt:lpstr>Methods </vt:lpstr>
      <vt:lpstr>Ligand designs </vt:lpstr>
      <vt:lpstr>Ligand designs continued </vt:lpstr>
      <vt:lpstr>Results explained </vt:lpstr>
      <vt:lpstr>Protein with inhibitor </vt:lpstr>
      <vt:lpstr>Protein with inhibitor continued </vt:lpstr>
      <vt:lpstr>Protein with inhibitor continued </vt:lpstr>
      <vt:lpstr>Protein with inhibitor continued </vt:lpstr>
      <vt:lpstr>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strong affinity ligands by using De Novo Ligand Design that will Inhibit Stomach Cancer </dc:title>
  <dc:creator>moura maged</dc:creator>
  <cp:lastModifiedBy>moura maged</cp:lastModifiedBy>
  <cp:revision>11</cp:revision>
  <dcterms:created xsi:type="dcterms:W3CDTF">2021-05-14T22:14:05Z</dcterms:created>
  <dcterms:modified xsi:type="dcterms:W3CDTF">2021-06-02T23:50:34Z</dcterms:modified>
</cp:coreProperties>
</file>